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tags/tag1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5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36.xml" ContentType="application/vnd.openxmlformats-officedocument.presentationml.notesSlid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7.xml" ContentType="application/vnd.openxmlformats-officedocument.presentationml.notesSl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6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rts/chart7.xml" ContentType="application/vnd.openxmlformats-officedocument.drawingml.chart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4"/>
    <p:sldMasterId id="2147483740" r:id="rId5"/>
    <p:sldMasterId id="2147483752" r:id="rId6"/>
    <p:sldMasterId id="2147483764" r:id="rId7"/>
  </p:sldMasterIdLst>
  <p:notesMasterIdLst>
    <p:notesMasterId r:id="rId74"/>
  </p:notesMasterIdLst>
  <p:handoutMasterIdLst>
    <p:handoutMasterId r:id="rId75"/>
  </p:handoutMasterIdLst>
  <p:sldIdLst>
    <p:sldId id="280" r:id="rId8"/>
    <p:sldId id="257" r:id="rId9"/>
    <p:sldId id="274" r:id="rId10"/>
    <p:sldId id="285" r:id="rId11"/>
    <p:sldId id="287" r:id="rId12"/>
    <p:sldId id="295" r:id="rId13"/>
    <p:sldId id="284" r:id="rId14"/>
    <p:sldId id="296" r:id="rId15"/>
    <p:sldId id="354" r:id="rId16"/>
    <p:sldId id="357" r:id="rId17"/>
    <p:sldId id="407" r:id="rId18"/>
    <p:sldId id="423" r:id="rId19"/>
    <p:sldId id="395" r:id="rId20"/>
    <p:sldId id="416" r:id="rId21"/>
    <p:sldId id="389" r:id="rId22"/>
    <p:sldId id="396" r:id="rId23"/>
    <p:sldId id="356" r:id="rId24"/>
    <p:sldId id="397" r:id="rId25"/>
    <p:sldId id="392" r:id="rId26"/>
    <p:sldId id="409" r:id="rId27"/>
    <p:sldId id="410" r:id="rId28"/>
    <p:sldId id="412" r:id="rId29"/>
    <p:sldId id="413" r:id="rId30"/>
    <p:sldId id="414" r:id="rId31"/>
    <p:sldId id="415" r:id="rId32"/>
    <p:sldId id="398" r:id="rId33"/>
    <p:sldId id="405" r:id="rId34"/>
    <p:sldId id="417" r:id="rId35"/>
    <p:sldId id="418" r:id="rId36"/>
    <p:sldId id="419" r:id="rId37"/>
    <p:sldId id="420" r:id="rId38"/>
    <p:sldId id="421" r:id="rId39"/>
    <p:sldId id="406" r:id="rId40"/>
    <p:sldId id="422" r:id="rId41"/>
    <p:sldId id="350" r:id="rId42"/>
    <p:sldId id="374" r:id="rId43"/>
    <p:sldId id="6122" r:id="rId44"/>
    <p:sldId id="6018" r:id="rId45"/>
    <p:sldId id="6026" r:id="rId46"/>
    <p:sldId id="5951" r:id="rId47"/>
    <p:sldId id="6022" r:id="rId48"/>
    <p:sldId id="6136" r:id="rId49"/>
    <p:sldId id="6148" r:id="rId50"/>
    <p:sldId id="6146" r:id="rId51"/>
    <p:sldId id="6106" r:id="rId52"/>
    <p:sldId id="5979" r:id="rId53"/>
    <p:sldId id="6151" r:id="rId54"/>
    <p:sldId id="6154" r:id="rId55"/>
    <p:sldId id="6153" r:id="rId56"/>
    <p:sldId id="291" r:id="rId57"/>
    <p:sldId id="6121" r:id="rId58"/>
    <p:sldId id="342" r:id="rId59"/>
    <p:sldId id="334" r:id="rId60"/>
    <p:sldId id="6156" r:id="rId61"/>
    <p:sldId id="2130" r:id="rId62"/>
    <p:sldId id="6157" r:id="rId63"/>
    <p:sldId id="360" r:id="rId64"/>
    <p:sldId id="370" r:id="rId65"/>
    <p:sldId id="372" r:id="rId66"/>
    <p:sldId id="368" r:id="rId67"/>
    <p:sldId id="2389" r:id="rId68"/>
    <p:sldId id="6158" r:id="rId69"/>
    <p:sldId id="271" r:id="rId70"/>
    <p:sldId id="286" r:id="rId71"/>
    <p:sldId id="275" r:id="rId72"/>
    <p:sldId id="289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4A8417-7537-42B6-9DFA-BB549AB5B72F}" v="14" dt="2022-05-25T18:36:12.0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2"/>
    <p:restoredTop sz="94582"/>
  </p:normalViewPr>
  <p:slideViewPr>
    <p:cSldViewPr snapToGrid="0" snapToObjects="1">
      <p:cViewPr varScale="1">
        <p:scale>
          <a:sx n="105" d="100"/>
          <a:sy n="105" d="100"/>
        </p:scale>
        <p:origin x="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16" Type="http://schemas.openxmlformats.org/officeDocument/2006/relationships/slide" Target="slides/slide9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4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viewProps" Target="viewProp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netapp01\Olympus\Projects\GPCD%20Calculation\2021%20GPCD\GPCD%20Calculation%20CY%202020%20(8-23-2021)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146478442691274"/>
          <c:y val="0.18248917362032255"/>
          <c:w val="0.81246960140143099"/>
          <c:h val="0.78365212748944013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WY Sum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4795FF"/>
              </a:solidFill>
              <a:ln w="6350">
                <a:solidFill>
                  <a:srgbClr val="000000"/>
                </a:solidFill>
                <a:prstDash val="solid"/>
              </a:ln>
            </c:spPr>
          </c:marker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0-570F-4115-9014-58AD3392D1AA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01-570F-4115-9014-58AD3392D1AA}"/>
              </c:ext>
            </c:extLst>
          </c:dPt>
          <c:cat>
            <c:strRef>
              <c:f>sheet1!$B$2:$B$102</c:f>
              <c:strCache>
                <c:ptCount val="101"/>
                <c:pt idx="0">
                  <c:v>2020 ,2021 ,2022</c:v>
                </c:pt>
                <c:pt idx="1">
                  <c:v>1975 ,1976 ,1977</c:v>
                </c:pt>
                <c:pt idx="2">
                  <c:v>1931 ,1932 ,1933</c:v>
                </c:pt>
                <c:pt idx="3">
                  <c:v>1929 ,1930 ,1931</c:v>
                </c:pt>
                <c:pt idx="4">
                  <c:v>1990 ,1991 ,1992</c:v>
                </c:pt>
                <c:pt idx="5">
                  <c:v>1924 ,1925 ,1926</c:v>
                </c:pt>
                <c:pt idx="6">
                  <c:v>1922 ,1923 ,1924</c:v>
                </c:pt>
                <c:pt idx="7">
                  <c:v>1932 ,1933 ,1934</c:v>
                </c:pt>
                <c:pt idx="8">
                  <c:v>2013 ,2014 ,2015</c:v>
                </c:pt>
                <c:pt idx="9">
                  <c:v>1923 ,1924 ,1925</c:v>
                </c:pt>
                <c:pt idx="10">
                  <c:v>1987 ,1988 ,1989</c:v>
                </c:pt>
                <c:pt idx="11">
                  <c:v>1930 ,1931 ,1932</c:v>
                </c:pt>
                <c:pt idx="12">
                  <c:v>1933 ,1934 ,1935</c:v>
                </c:pt>
                <c:pt idx="13">
                  <c:v>2012 ,2013 ,2014</c:v>
                </c:pt>
                <c:pt idx="14">
                  <c:v>1989 ,1990 ,1991</c:v>
                </c:pt>
                <c:pt idx="15">
                  <c:v>1976 ,1977 ,1978</c:v>
                </c:pt>
                <c:pt idx="16">
                  <c:v>2007 ,2008 ,2009</c:v>
                </c:pt>
                <c:pt idx="17">
                  <c:v>1959 ,1960 ,1961</c:v>
                </c:pt>
                <c:pt idx="18">
                  <c:v>1928 ,1929 ,1930</c:v>
                </c:pt>
                <c:pt idx="19">
                  <c:v>1988 ,1989 ,1990</c:v>
                </c:pt>
                <c:pt idx="20">
                  <c:v>1960 ,1961 ,1962</c:v>
                </c:pt>
                <c:pt idx="21">
                  <c:v>1947 ,1948 ,1949</c:v>
                </c:pt>
                <c:pt idx="22">
                  <c:v>2014 ,2015 ,2016</c:v>
                </c:pt>
                <c:pt idx="23">
                  <c:v>2019 ,2020 ,2021</c:v>
                </c:pt>
                <c:pt idx="24">
                  <c:v>1977 ,1978 ,1979</c:v>
                </c:pt>
                <c:pt idx="25">
                  <c:v>1948 ,1949 ,1950</c:v>
                </c:pt>
                <c:pt idx="26">
                  <c:v>1944 ,1945 ,1946</c:v>
                </c:pt>
                <c:pt idx="27">
                  <c:v>1992 ,1993 ,1994</c:v>
                </c:pt>
                <c:pt idx="28">
                  <c:v>1920 ,1921 ,1922</c:v>
                </c:pt>
                <c:pt idx="29">
                  <c:v>1991 ,1992 ,1993</c:v>
                </c:pt>
                <c:pt idx="30">
                  <c:v>1945 ,1946 ,1947</c:v>
                </c:pt>
                <c:pt idx="31">
                  <c:v>1943 ,1944 ,1945</c:v>
                </c:pt>
                <c:pt idx="32">
                  <c:v>2008 ,2009 ,2010</c:v>
                </c:pt>
                <c:pt idx="33">
                  <c:v>1986 ,1987 ,1988</c:v>
                </c:pt>
                <c:pt idx="34">
                  <c:v>1934 ,1935 ,1936</c:v>
                </c:pt>
                <c:pt idx="35">
                  <c:v>2000 ,2001 ,2002</c:v>
                </c:pt>
                <c:pt idx="36">
                  <c:v>1979 ,1980 ,1981</c:v>
                </c:pt>
                <c:pt idx="37">
                  <c:v>1964 ,1965 ,1966</c:v>
                </c:pt>
                <c:pt idx="38">
                  <c:v>1946 ,1947 ,1948</c:v>
                </c:pt>
                <c:pt idx="39">
                  <c:v>1927 ,1928 ,1929</c:v>
                </c:pt>
                <c:pt idx="40">
                  <c:v>1985 ,1986 ,1987</c:v>
                </c:pt>
                <c:pt idx="41">
                  <c:v>2001 ,2002 ,2003</c:v>
                </c:pt>
                <c:pt idx="42">
                  <c:v>1966 ,1967 ,1968</c:v>
                </c:pt>
                <c:pt idx="43">
                  <c:v>1953 ,1954 ,1955</c:v>
                </c:pt>
                <c:pt idx="44">
                  <c:v>1935 ,1936 ,1937</c:v>
                </c:pt>
                <c:pt idx="45">
                  <c:v>1949 ,1950 ,1951</c:v>
                </c:pt>
                <c:pt idx="46">
                  <c:v>1926 ,1927 ,1928</c:v>
                </c:pt>
                <c:pt idx="47">
                  <c:v>2018 ,2019 ,2020</c:v>
                </c:pt>
                <c:pt idx="48">
                  <c:v>1937 ,1938 ,1939</c:v>
                </c:pt>
                <c:pt idx="49">
                  <c:v>1999 ,2000 ,2001</c:v>
                </c:pt>
                <c:pt idx="50">
                  <c:v>1962 ,1963 ,1964</c:v>
                </c:pt>
                <c:pt idx="51">
                  <c:v>1971 ,1972 ,1973</c:v>
                </c:pt>
                <c:pt idx="52">
                  <c:v>1921 ,1922 ,1923</c:v>
                </c:pt>
                <c:pt idx="53">
                  <c:v>1961 ,1962 ,1963</c:v>
                </c:pt>
                <c:pt idx="54">
                  <c:v>1925 ,1926 ,1927</c:v>
                </c:pt>
                <c:pt idx="55">
                  <c:v>1958 ,1959 ,1960</c:v>
                </c:pt>
                <c:pt idx="56">
                  <c:v>2006 ,2007 ,2008</c:v>
                </c:pt>
                <c:pt idx="57">
                  <c:v>1942 ,1943 ,1944</c:v>
                </c:pt>
                <c:pt idx="58">
                  <c:v>2002 ,2003 ,2004</c:v>
                </c:pt>
                <c:pt idx="59">
                  <c:v>1970 ,1971 ,1972</c:v>
                </c:pt>
                <c:pt idx="60">
                  <c:v>1974 ,1975 ,1976</c:v>
                </c:pt>
                <c:pt idx="61">
                  <c:v>1955 ,1956 ,1957</c:v>
                </c:pt>
                <c:pt idx="62">
                  <c:v>2011 ,2012 ,2013</c:v>
                </c:pt>
                <c:pt idx="63">
                  <c:v>1957 ,1958 ,1959</c:v>
                </c:pt>
                <c:pt idx="64">
                  <c:v>1954 ,1955 ,1956</c:v>
                </c:pt>
                <c:pt idx="65">
                  <c:v>1963 ,1964 ,1965</c:v>
                </c:pt>
                <c:pt idx="66">
                  <c:v>1965 ,1966 ,1967</c:v>
                </c:pt>
                <c:pt idx="67">
                  <c:v>1939 ,1940 ,1941</c:v>
                </c:pt>
                <c:pt idx="68">
                  <c:v>2003 ,2004 ,2005</c:v>
                </c:pt>
                <c:pt idx="69">
                  <c:v>1968 ,1969 ,1970</c:v>
                </c:pt>
                <c:pt idx="70">
                  <c:v>1972 ,1973 ,1974</c:v>
                </c:pt>
                <c:pt idx="71">
                  <c:v>1936 ,1937 ,1938</c:v>
                </c:pt>
                <c:pt idx="72">
                  <c:v>1938 ,1939 ,1940</c:v>
                </c:pt>
                <c:pt idx="73">
                  <c:v>2010 ,2011 ,2012</c:v>
                </c:pt>
                <c:pt idx="74">
                  <c:v>1984 ,1985 ,1986</c:v>
                </c:pt>
                <c:pt idx="75">
                  <c:v>1967 ,1968 ,1969</c:v>
                </c:pt>
                <c:pt idx="76">
                  <c:v>1978 ,1979 ,1980</c:v>
                </c:pt>
                <c:pt idx="77">
                  <c:v>2009 ,2010 ,2011</c:v>
                </c:pt>
                <c:pt idx="78">
                  <c:v>2005 ,2006 ,2007</c:v>
                </c:pt>
                <c:pt idx="79">
                  <c:v>1952 ,1953 ,1954</c:v>
                </c:pt>
                <c:pt idx="80">
                  <c:v>1994 ,1995 ,1996</c:v>
                </c:pt>
                <c:pt idx="81">
                  <c:v>1950 ,1951 ,1952</c:v>
                </c:pt>
                <c:pt idx="82">
                  <c:v>1973 ,1974 ,1975</c:v>
                </c:pt>
                <c:pt idx="83">
                  <c:v>1980 ,1981 ,1982</c:v>
                </c:pt>
                <c:pt idx="84">
                  <c:v>1993 ,1994 ,1995</c:v>
                </c:pt>
                <c:pt idx="85">
                  <c:v>1969 ,1970 ,1971</c:v>
                </c:pt>
                <c:pt idx="86">
                  <c:v>1983 ,1984 ,1985</c:v>
                </c:pt>
                <c:pt idx="87">
                  <c:v>2004 ,2005 ,2006</c:v>
                </c:pt>
                <c:pt idx="88">
                  <c:v>1951 ,1952 ,1953</c:v>
                </c:pt>
                <c:pt idx="89">
                  <c:v>2015 ,2016 ,2017</c:v>
                </c:pt>
                <c:pt idx="90">
                  <c:v>1941 ,1942 ,1943</c:v>
                </c:pt>
                <c:pt idx="91">
                  <c:v>1956 ,1957 ,1958</c:v>
                </c:pt>
                <c:pt idx="92">
                  <c:v>2016 ,2017 ,2018</c:v>
                </c:pt>
                <c:pt idx="93">
                  <c:v>1998 ,1999 ,2000</c:v>
                </c:pt>
                <c:pt idx="94">
                  <c:v>1940 ,1941 ,1942</c:v>
                </c:pt>
                <c:pt idx="95">
                  <c:v>1997 ,1998 ,1999</c:v>
                </c:pt>
                <c:pt idx="96">
                  <c:v>2017 ,2018 ,2019</c:v>
                </c:pt>
                <c:pt idx="97">
                  <c:v>1981 ,1982 ,1983</c:v>
                </c:pt>
                <c:pt idx="98">
                  <c:v>1996 ,1997 ,1998</c:v>
                </c:pt>
                <c:pt idx="99">
                  <c:v>1995 ,1996 ,1997</c:v>
                </c:pt>
                <c:pt idx="100">
                  <c:v>1982 ,1983 ,1984</c:v>
                </c:pt>
              </c:strCache>
            </c:strRef>
          </c:cat>
          <c:val>
            <c:numRef>
              <c:f>sheet1!$C$2:$C$102</c:f>
              <c:numCache>
                <c:formatCode>0.0</c:formatCode>
                <c:ptCount val="101"/>
                <c:pt idx="0">
                  <c:v>95.03</c:v>
                </c:pt>
                <c:pt idx="1">
                  <c:v>96.13</c:v>
                </c:pt>
                <c:pt idx="2">
                  <c:v>102.32</c:v>
                </c:pt>
                <c:pt idx="3">
                  <c:v>102.95</c:v>
                </c:pt>
                <c:pt idx="4">
                  <c:v>104.15</c:v>
                </c:pt>
                <c:pt idx="5">
                  <c:v>104.51</c:v>
                </c:pt>
                <c:pt idx="6">
                  <c:v>106.87</c:v>
                </c:pt>
                <c:pt idx="7" formatCode="0.00">
                  <c:v>110.61000000000001</c:v>
                </c:pt>
                <c:pt idx="8">
                  <c:v>112.77</c:v>
                </c:pt>
                <c:pt idx="9" formatCode="0.00">
                  <c:v>113.14</c:v>
                </c:pt>
                <c:pt idx="10">
                  <c:v>113.55000000000001</c:v>
                </c:pt>
                <c:pt idx="11" formatCode="0.00">
                  <c:v>115.57000000000001</c:v>
                </c:pt>
                <c:pt idx="12" formatCode="0.00">
                  <c:v>117.13000000000001</c:v>
                </c:pt>
                <c:pt idx="13" formatCode="0.00">
                  <c:v>117.18</c:v>
                </c:pt>
                <c:pt idx="14" formatCode="0.00">
                  <c:v>118.27</c:v>
                </c:pt>
                <c:pt idx="15" formatCode="0.00">
                  <c:v>118.9</c:v>
                </c:pt>
                <c:pt idx="16" formatCode="0.00">
                  <c:v>119.05000000000001</c:v>
                </c:pt>
                <c:pt idx="17" formatCode="0.00">
                  <c:v>119.95000000000002</c:v>
                </c:pt>
                <c:pt idx="18" formatCode="0.00">
                  <c:v>120.65</c:v>
                </c:pt>
                <c:pt idx="19" formatCode="0.00">
                  <c:v>120.96000000000001</c:v>
                </c:pt>
                <c:pt idx="20" formatCode="0.00">
                  <c:v>124.27</c:v>
                </c:pt>
                <c:pt idx="21" formatCode="0.00">
                  <c:v>124.52000000000001</c:v>
                </c:pt>
                <c:pt idx="22" formatCode="0.00">
                  <c:v>126.31</c:v>
                </c:pt>
                <c:pt idx="23" formatCode="0.00">
                  <c:v>126.45</c:v>
                </c:pt>
                <c:pt idx="24" formatCode="0.00">
                  <c:v>129.69</c:v>
                </c:pt>
                <c:pt idx="25" formatCode="0.00">
                  <c:v>129.99</c:v>
                </c:pt>
                <c:pt idx="26" formatCode="0.00">
                  <c:v>130.84</c:v>
                </c:pt>
                <c:pt idx="27" formatCode="0.00">
                  <c:v>133.15999999999997</c:v>
                </c:pt>
                <c:pt idx="28" formatCode="0.00">
                  <c:v>133.32</c:v>
                </c:pt>
                <c:pt idx="29" formatCode="0.00">
                  <c:v>133.5</c:v>
                </c:pt>
                <c:pt idx="30" formatCode="0.00">
                  <c:v>134.47</c:v>
                </c:pt>
                <c:pt idx="31" formatCode="0.00">
                  <c:v>135.29000000000002</c:v>
                </c:pt>
                <c:pt idx="32" formatCode="0.00">
                  <c:v>135.43</c:v>
                </c:pt>
                <c:pt idx="33" formatCode="0.00">
                  <c:v>135.49</c:v>
                </c:pt>
                <c:pt idx="34" formatCode="0.00">
                  <c:v>135.72</c:v>
                </c:pt>
                <c:pt idx="35" formatCode="0.00">
                  <c:v>136.01</c:v>
                </c:pt>
                <c:pt idx="36" formatCode="0.00">
                  <c:v>136.28</c:v>
                </c:pt>
                <c:pt idx="37" formatCode="0.00">
                  <c:v>136.93</c:v>
                </c:pt>
                <c:pt idx="38" formatCode="0.00">
                  <c:v>137.53</c:v>
                </c:pt>
                <c:pt idx="39" formatCode="0.00">
                  <c:v>138.31</c:v>
                </c:pt>
                <c:pt idx="40" formatCode="0.00">
                  <c:v>138.44999999999999</c:v>
                </c:pt>
                <c:pt idx="41" formatCode="0.00">
                  <c:v>139.08000000000001</c:v>
                </c:pt>
                <c:pt idx="42" formatCode="0.00">
                  <c:v>139.16</c:v>
                </c:pt>
                <c:pt idx="43" formatCode="0.00">
                  <c:v>140.09</c:v>
                </c:pt>
                <c:pt idx="44" formatCode="0.00">
                  <c:v>140.37</c:v>
                </c:pt>
                <c:pt idx="45" formatCode="0.00">
                  <c:v>142.94999999999999</c:v>
                </c:pt>
                <c:pt idx="46" formatCode="0.00">
                  <c:v>143.26</c:v>
                </c:pt>
                <c:pt idx="47" formatCode="0.00">
                  <c:v>143.4</c:v>
                </c:pt>
                <c:pt idx="48" formatCode="0.00">
                  <c:v>144.22999999999999</c:v>
                </c:pt>
                <c:pt idx="49" formatCode="0.00">
                  <c:v>144.42000000000002</c:v>
                </c:pt>
                <c:pt idx="50" formatCode="0.00">
                  <c:v>144.51</c:v>
                </c:pt>
                <c:pt idx="51" formatCode="0.00">
                  <c:v>145.36000000000001</c:v>
                </c:pt>
                <c:pt idx="52" formatCode="0.00">
                  <c:v>145.76000000000002</c:v>
                </c:pt>
                <c:pt idx="53" formatCode="0.00">
                  <c:v>148.19999999999999</c:v>
                </c:pt>
                <c:pt idx="54" formatCode="0.00">
                  <c:v>150.59</c:v>
                </c:pt>
                <c:pt idx="55" formatCode="0.00">
                  <c:v>151.1</c:v>
                </c:pt>
                <c:pt idx="56" formatCode="0.00">
                  <c:v>152.35000000000002</c:v>
                </c:pt>
                <c:pt idx="57" formatCode="0.00">
                  <c:v>153.13</c:v>
                </c:pt>
                <c:pt idx="58" formatCode="0.00">
                  <c:v>153.4</c:v>
                </c:pt>
                <c:pt idx="59" formatCode="0.00">
                  <c:v>153.68</c:v>
                </c:pt>
                <c:pt idx="60" formatCode="0.00">
                  <c:v>155.64000000000001</c:v>
                </c:pt>
                <c:pt idx="61" formatCode="0.00">
                  <c:v>157.28</c:v>
                </c:pt>
                <c:pt idx="62" formatCode="0.00">
                  <c:v>158.57</c:v>
                </c:pt>
                <c:pt idx="63" formatCode="0.00">
                  <c:v>159.25</c:v>
                </c:pt>
                <c:pt idx="64" formatCode="0.00">
                  <c:v>159.60000000000002</c:v>
                </c:pt>
                <c:pt idx="65" formatCode="0.00">
                  <c:v>164.29</c:v>
                </c:pt>
                <c:pt idx="66" formatCode="0.00">
                  <c:v>164.41</c:v>
                </c:pt>
                <c:pt idx="67" formatCode="0.00">
                  <c:v>164.51</c:v>
                </c:pt>
                <c:pt idx="68" formatCode="0.00">
                  <c:v>164.57</c:v>
                </c:pt>
                <c:pt idx="69" formatCode="0.00">
                  <c:v>166.16</c:v>
                </c:pt>
                <c:pt idx="70" formatCode="0.00">
                  <c:v>166.45</c:v>
                </c:pt>
                <c:pt idx="71" formatCode="0.00">
                  <c:v>167.37</c:v>
                </c:pt>
                <c:pt idx="72" formatCode="0.00">
                  <c:v>167.81</c:v>
                </c:pt>
                <c:pt idx="73" formatCode="0.00">
                  <c:v>167.9</c:v>
                </c:pt>
                <c:pt idx="74" formatCode="0.00">
                  <c:v>167.95999999999998</c:v>
                </c:pt>
                <c:pt idx="75" formatCode="0.00">
                  <c:v>169.22</c:v>
                </c:pt>
                <c:pt idx="76" formatCode="0.00">
                  <c:v>170.21</c:v>
                </c:pt>
                <c:pt idx="77" formatCode="0.00">
                  <c:v>173.14</c:v>
                </c:pt>
                <c:pt idx="78" formatCode="0.00">
                  <c:v>174.87</c:v>
                </c:pt>
                <c:pt idx="79" formatCode="0.00">
                  <c:v>175.36</c:v>
                </c:pt>
                <c:pt idx="80" formatCode="0.00">
                  <c:v>178.53</c:v>
                </c:pt>
                <c:pt idx="81" formatCode="0.00">
                  <c:v>178.9</c:v>
                </c:pt>
                <c:pt idx="82" formatCode="0.00">
                  <c:v>178.98999999999998</c:v>
                </c:pt>
                <c:pt idx="83" formatCode="0.00">
                  <c:v>182.01</c:v>
                </c:pt>
                <c:pt idx="84" formatCode="0.00">
                  <c:v>182.54</c:v>
                </c:pt>
                <c:pt idx="85" formatCode="0.00">
                  <c:v>183.68</c:v>
                </c:pt>
                <c:pt idx="86" formatCode="0.00">
                  <c:v>184.38</c:v>
                </c:pt>
                <c:pt idx="87" formatCode="0.00">
                  <c:v>184.95</c:v>
                </c:pt>
                <c:pt idx="88" formatCode="0.00">
                  <c:v>188.87</c:v>
                </c:pt>
                <c:pt idx="89" formatCode="0.00">
                  <c:v>189.9</c:v>
                </c:pt>
                <c:pt idx="90" formatCode="0.00">
                  <c:v>190.59000000000003</c:v>
                </c:pt>
                <c:pt idx="91" formatCode="0.00">
                  <c:v>191.53000000000003</c:v>
                </c:pt>
                <c:pt idx="92" formatCode="0.00">
                  <c:v>193.64999999999998</c:v>
                </c:pt>
                <c:pt idx="93" formatCode="0.00">
                  <c:v>193.85000000000002</c:v>
                </c:pt>
                <c:pt idx="94" formatCode="0.00">
                  <c:v>202.21000000000004</c:v>
                </c:pt>
                <c:pt idx="95" formatCode="0.00">
                  <c:v>205.91000000000003</c:v>
                </c:pt>
                <c:pt idx="96" formatCode="0.00">
                  <c:v>206.57000000000002</c:v>
                </c:pt>
                <c:pt idx="97" formatCode="0.00">
                  <c:v>210.94</c:v>
                </c:pt>
                <c:pt idx="98" formatCode="0.00">
                  <c:v>212.47</c:v>
                </c:pt>
                <c:pt idx="99" formatCode="0.00">
                  <c:v>215.45999999999998</c:v>
                </c:pt>
                <c:pt idx="100" formatCode="0.00">
                  <c:v>231.38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2-570F-4115-9014-58AD3392D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422656"/>
        <c:axId val="187064704"/>
        <c:extLst>
          <c:ext xmlns:c15="http://schemas.microsoft.com/office/drawing/2012/chart" uri="{02D57815-91ED-43cb-92C2-25804820EDAC}">
            <c15:filteredLineSeries>
              <c15:ser>
                <c:idx val="0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sheet1!$B$1</c15:sqref>
                        </c15:formulaRef>
                      </c:ext>
                    </c:extLst>
                    <c:strCache>
                      <c:ptCount val="1"/>
                      <c:pt idx="0">
                        <c:v>3 Consecutive Years</c:v>
                      </c:pt>
                    </c:strCache>
                  </c:strRef>
                </c:tx>
                <c:spPr>
                  <a:ln w="38100">
                    <a:solidFill>
                      <a:schemeClr val="accent4"/>
                    </a:solidFill>
                    <a:prstDash val="dash"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sheet1!$B$2:$B$102</c15:sqref>
                        </c15:formulaRef>
                      </c:ext>
                    </c:extLst>
                    <c:strCache>
                      <c:ptCount val="101"/>
                      <c:pt idx="0">
                        <c:v>2020 ,2021 ,2022</c:v>
                      </c:pt>
                      <c:pt idx="1">
                        <c:v>1975 ,1976 ,1977</c:v>
                      </c:pt>
                      <c:pt idx="2">
                        <c:v>1931 ,1932 ,1933</c:v>
                      </c:pt>
                      <c:pt idx="3">
                        <c:v>1929 ,1930 ,1931</c:v>
                      </c:pt>
                      <c:pt idx="4">
                        <c:v>1990 ,1991 ,1992</c:v>
                      </c:pt>
                      <c:pt idx="5">
                        <c:v>1924 ,1925 ,1926</c:v>
                      </c:pt>
                      <c:pt idx="6">
                        <c:v>1922 ,1923 ,1924</c:v>
                      </c:pt>
                      <c:pt idx="7">
                        <c:v>1932 ,1933 ,1934</c:v>
                      </c:pt>
                      <c:pt idx="8">
                        <c:v>2013 ,2014 ,2015</c:v>
                      </c:pt>
                      <c:pt idx="9">
                        <c:v>1923 ,1924 ,1925</c:v>
                      </c:pt>
                      <c:pt idx="10">
                        <c:v>1987 ,1988 ,1989</c:v>
                      </c:pt>
                      <c:pt idx="11">
                        <c:v>1930 ,1931 ,1932</c:v>
                      </c:pt>
                      <c:pt idx="12">
                        <c:v>1933 ,1934 ,1935</c:v>
                      </c:pt>
                      <c:pt idx="13">
                        <c:v>2012 ,2013 ,2014</c:v>
                      </c:pt>
                      <c:pt idx="14">
                        <c:v>1989 ,1990 ,1991</c:v>
                      </c:pt>
                      <c:pt idx="15">
                        <c:v>1976 ,1977 ,1978</c:v>
                      </c:pt>
                      <c:pt idx="16">
                        <c:v>2007 ,2008 ,2009</c:v>
                      </c:pt>
                      <c:pt idx="17">
                        <c:v>1959 ,1960 ,1961</c:v>
                      </c:pt>
                      <c:pt idx="18">
                        <c:v>1928 ,1929 ,1930</c:v>
                      </c:pt>
                      <c:pt idx="19">
                        <c:v>1988 ,1989 ,1990</c:v>
                      </c:pt>
                      <c:pt idx="20">
                        <c:v>1960 ,1961 ,1962</c:v>
                      </c:pt>
                      <c:pt idx="21">
                        <c:v>1947 ,1948 ,1949</c:v>
                      </c:pt>
                      <c:pt idx="22">
                        <c:v>2014 ,2015 ,2016</c:v>
                      </c:pt>
                      <c:pt idx="23">
                        <c:v>2019 ,2020 ,2021</c:v>
                      </c:pt>
                      <c:pt idx="24">
                        <c:v>1977 ,1978 ,1979</c:v>
                      </c:pt>
                      <c:pt idx="25">
                        <c:v>1948 ,1949 ,1950</c:v>
                      </c:pt>
                      <c:pt idx="26">
                        <c:v>1944 ,1945 ,1946</c:v>
                      </c:pt>
                      <c:pt idx="27">
                        <c:v>1992 ,1993 ,1994</c:v>
                      </c:pt>
                      <c:pt idx="28">
                        <c:v>1920 ,1921 ,1922</c:v>
                      </c:pt>
                      <c:pt idx="29">
                        <c:v>1991 ,1992 ,1993</c:v>
                      </c:pt>
                      <c:pt idx="30">
                        <c:v>1945 ,1946 ,1947</c:v>
                      </c:pt>
                      <c:pt idx="31">
                        <c:v>1943 ,1944 ,1945</c:v>
                      </c:pt>
                      <c:pt idx="32">
                        <c:v>2008 ,2009 ,2010</c:v>
                      </c:pt>
                      <c:pt idx="33">
                        <c:v>1986 ,1987 ,1988</c:v>
                      </c:pt>
                      <c:pt idx="34">
                        <c:v>1934 ,1935 ,1936</c:v>
                      </c:pt>
                      <c:pt idx="35">
                        <c:v>2000 ,2001 ,2002</c:v>
                      </c:pt>
                      <c:pt idx="36">
                        <c:v>1979 ,1980 ,1981</c:v>
                      </c:pt>
                      <c:pt idx="37">
                        <c:v>1964 ,1965 ,1966</c:v>
                      </c:pt>
                      <c:pt idx="38">
                        <c:v>1946 ,1947 ,1948</c:v>
                      </c:pt>
                      <c:pt idx="39">
                        <c:v>1927 ,1928 ,1929</c:v>
                      </c:pt>
                      <c:pt idx="40">
                        <c:v>1985 ,1986 ,1987</c:v>
                      </c:pt>
                      <c:pt idx="41">
                        <c:v>2001 ,2002 ,2003</c:v>
                      </c:pt>
                      <c:pt idx="42">
                        <c:v>1966 ,1967 ,1968</c:v>
                      </c:pt>
                      <c:pt idx="43">
                        <c:v>1953 ,1954 ,1955</c:v>
                      </c:pt>
                      <c:pt idx="44">
                        <c:v>1935 ,1936 ,1937</c:v>
                      </c:pt>
                      <c:pt idx="45">
                        <c:v>1949 ,1950 ,1951</c:v>
                      </c:pt>
                      <c:pt idx="46">
                        <c:v>1926 ,1927 ,1928</c:v>
                      </c:pt>
                      <c:pt idx="47">
                        <c:v>2018 ,2019 ,2020</c:v>
                      </c:pt>
                      <c:pt idx="48">
                        <c:v>1937 ,1938 ,1939</c:v>
                      </c:pt>
                      <c:pt idx="49">
                        <c:v>1999 ,2000 ,2001</c:v>
                      </c:pt>
                      <c:pt idx="50">
                        <c:v>1962 ,1963 ,1964</c:v>
                      </c:pt>
                      <c:pt idx="51">
                        <c:v>1971 ,1972 ,1973</c:v>
                      </c:pt>
                      <c:pt idx="52">
                        <c:v>1921 ,1922 ,1923</c:v>
                      </c:pt>
                      <c:pt idx="53">
                        <c:v>1961 ,1962 ,1963</c:v>
                      </c:pt>
                      <c:pt idx="54">
                        <c:v>1925 ,1926 ,1927</c:v>
                      </c:pt>
                      <c:pt idx="55">
                        <c:v>1958 ,1959 ,1960</c:v>
                      </c:pt>
                      <c:pt idx="56">
                        <c:v>2006 ,2007 ,2008</c:v>
                      </c:pt>
                      <c:pt idx="57">
                        <c:v>1942 ,1943 ,1944</c:v>
                      </c:pt>
                      <c:pt idx="58">
                        <c:v>2002 ,2003 ,2004</c:v>
                      </c:pt>
                      <c:pt idx="59">
                        <c:v>1970 ,1971 ,1972</c:v>
                      </c:pt>
                      <c:pt idx="60">
                        <c:v>1974 ,1975 ,1976</c:v>
                      </c:pt>
                      <c:pt idx="61">
                        <c:v>1955 ,1956 ,1957</c:v>
                      </c:pt>
                      <c:pt idx="62">
                        <c:v>2011 ,2012 ,2013</c:v>
                      </c:pt>
                      <c:pt idx="63">
                        <c:v>1957 ,1958 ,1959</c:v>
                      </c:pt>
                      <c:pt idx="64">
                        <c:v>1954 ,1955 ,1956</c:v>
                      </c:pt>
                      <c:pt idx="65">
                        <c:v>1963 ,1964 ,1965</c:v>
                      </c:pt>
                      <c:pt idx="66">
                        <c:v>1965 ,1966 ,1967</c:v>
                      </c:pt>
                      <c:pt idx="67">
                        <c:v>1939 ,1940 ,1941</c:v>
                      </c:pt>
                      <c:pt idx="68">
                        <c:v>2003 ,2004 ,2005</c:v>
                      </c:pt>
                      <c:pt idx="69">
                        <c:v>1968 ,1969 ,1970</c:v>
                      </c:pt>
                      <c:pt idx="70">
                        <c:v>1972 ,1973 ,1974</c:v>
                      </c:pt>
                      <c:pt idx="71">
                        <c:v>1936 ,1937 ,1938</c:v>
                      </c:pt>
                      <c:pt idx="72">
                        <c:v>1938 ,1939 ,1940</c:v>
                      </c:pt>
                      <c:pt idx="73">
                        <c:v>2010 ,2011 ,2012</c:v>
                      </c:pt>
                      <c:pt idx="74">
                        <c:v>1984 ,1985 ,1986</c:v>
                      </c:pt>
                      <c:pt idx="75">
                        <c:v>1967 ,1968 ,1969</c:v>
                      </c:pt>
                      <c:pt idx="76">
                        <c:v>1978 ,1979 ,1980</c:v>
                      </c:pt>
                      <c:pt idx="77">
                        <c:v>2009 ,2010 ,2011</c:v>
                      </c:pt>
                      <c:pt idx="78">
                        <c:v>2005 ,2006 ,2007</c:v>
                      </c:pt>
                      <c:pt idx="79">
                        <c:v>1952 ,1953 ,1954</c:v>
                      </c:pt>
                      <c:pt idx="80">
                        <c:v>1994 ,1995 ,1996</c:v>
                      </c:pt>
                      <c:pt idx="81">
                        <c:v>1950 ,1951 ,1952</c:v>
                      </c:pt>
                      <c:pt idx="82">
                        <c:v>1973 ,1974 ,1975</c:v>
                      </c:pt>
                      <c:pt idx="83">
                        <c:v>1980 ,1981 ,1982</c:v>
                      </c:pt>
                      <c:pt idx="84">
                        <c:v>1993 ,1994 ,1995</c:v>
                      </c:pt>
                      <c:pt idx="85">
                        <c:v>1969 ,1970 ,1971</c:v>
                      </c:pt>
                      <c:pt idx="86">
                        <c:v>1983 ,1984 ,1985</c:v>
                      </c:pt>
                      <c:pt idx="87">
                        <c:v>2004 ,2005 ,2006</c:v>
                      </c:pt>
                      <c:pt idx="88">
                        <c:v>1951 ,1952 ,1953</c:v>
                      </c:pt>
                      <c:pt idx="89">
                        <c:v>2015 ,2016 ,2017</c:v>
                      </c:pt>
                      <c:pt idx="90">
                        <c:v>1941 ,1942 ,1943</c:v>
                      </c:pt>
                      <c:pt idx="91">
                        <c:v>1956 ,1957 ,1958</c:v>
                      </c:pt>
                      <c:pt idx="92">
                        <c:v>2016 ,2017 ,2018</c:v>
                      </c:pt>
                      <c:pt idx="93">
                        <c:v>1998 ,1999 ,2000</c:v>
                      </c:pt>
                      <c:pt idx="94">
                        <c:v>1940 ,1941 ,1942</c:v>
                      </c:pt>
                      <c:pt idx="95">
                        <c:v>1997 ,1998 ,1999</c:v>
                      </c:pt>
                      <c:pt idx="96">
                        <c:v>2017 ,2018 ,2019</c:v>
                      </c:pt>
                      <c:pt idx="97">
                        <c:v>1981 ,1982 ,1983</c:v>
                      </c:pt>
                      <c:pt idx="98">
                        <c:v>1996 ,1997 ,1998</c:v>
                      </c:pt>
                      <c:pt idx="99">
                        <c:v>1995 ,1996 ,1997</c:v>
                      </c:pt>
                      <c:pt idx="100">
                        <c:v>1982 ,1983 ,1984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sheet1!$B$2:$B$116</c15:sqref>
                        </c15:formulaRef>
                      </c:ext>
                    </c:extLst>
                    <c:numCache>
                      <c:formatCode>General</c:formatCode>
                      <c:ptCount val="11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5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19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3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7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1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5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7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0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3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6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59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5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8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1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4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7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0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3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6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  <c:pt idx="89">
                        <c:v>0</c:v>
                      </c:pt>
                      <c:pt idx="90">
                        <c:v>0</c:v>
                      </c:pt>
                      <c:pt idx="91">
                        <c:v>0</c:v>
                      </c:pt>
                      <c:pt idx="92">
                        <c:v>0</c:v>
                      </c:pt>
                      <c:pt idx="93">
                        <c:v>0</c:v>
                      </c:pt>
                      <c:pt idx="94">
                        <c:v>0</c:v>
                      </c:pt>
                      <c:pt idx="95">
                        <c:v>0</c:v>
                      </c:pt>
                      <c:pt idx="96">
                        <c:v>0</c:v>
                      </c:pt>
                      <c:pt idx="97">
                        <c:v>0</c:v>
                      </c:pt>
                      <c:pt idx="98">
                        <c:v>0</c:v>
                      </c:pt>
                      <c:pt idx="99">
                        <c:v>0</c:v>
                      </c:pt>
                      <c:pt idx="100">
                        <c:v>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3-570F-4115-9014-58AD3392D1AA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sheet1!$D$1</c15:sqref>
                        </c15:formulaRef>
                      </c:ext>
                    </c:extLst>
                    <c:strCache>
                      <c:ptCount val="1"/>
                      <c:pt idx="0">
                        <c:v>2020 ,2021 ,2022</c:v>
                      </c:pt>
                    </c:strCache>
                  </c:strRef>
                </c:tx>
                <c:spPr>
                  <a:ln w="28575">
                    <a:noFill/>
                  </a:ln>
                </c:spPr>
                <c:marker>
                  <c:symbol val="diamond"/>
                  <c:size val="8"/>
                  <c:spPr>
                    <a:solidFill>
                      <a:srgbClr val="FF4D17"/>
                    </a:solidFill>
                    <a:ln>
                      <a:solidFill>
                        <a:srgbClr val="1C2140"/>
                      </a:solidFill>
                    </a:ln>
                  </c:spPr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sheet1!$B$2:$B$102</c15:sqref>
                        </c15:formulaRef>
                      </c:ext>
                    </c:extLst>
                    <c:strCache>
                      <c:ptCount val="101"/>
                      <c:pt idx="0">
                        <c:v>2020 ,2021 ,2022</c:v>
                      </c:pt>
                      <c:pt idx="1">
                        <c:v>1975 ,1976 ,1977</c:v>
                      </c:pt>
                      <c:pt idx="2">
                        <c:v>1931 ,1932 ,1933</c:v>
                      </c:pt>
                      <c:pt idx="3">
                        <c:v>1929 ,1930 ,1931</c:v>
                      </c:pt>
                      <c:pt idx="4">
                        <c:v>1990 ,1991 ,1992</c:v>
                      </c:pt>
                      <c:pt idx="5">
                        <c:v>1924 ,1925 ,1926</c:v>
                      </c:pt>
                      <c:pt idx="6">
                        <c:v>1922 ,1923 ,1924</c:v>
                      </c:pt>
                      <c:pt idx="7">
                        <c:v>1932 ,1933 ,1934</c:v>
                      </c:pt>
                      <c:pt idx="8">
                        <c:v>2013 ,2014 ,2015</c:v>
                      </c:pt>
                      <c:pt idx="9">
                        <c:v>1923 ,1924 ,1925</c:v>
                      </c:pt>
                      <c:pt idx="10">
                        <c:v>1987 ,1988 ,1989</c:v>
                      </c:pt>
                      <c:pt idx="11">
                        <c:v>1930 ,1931 ,1932</c:v>
                      </c:pt>
                      <c:pt idx="12">
                        <c:v>1933 ,1934 ,1935</c:v>
                      </c:pt>
                      <c:pt idx="13">
                        <c:v>2012 ,2013 ,2014</c:v>
                      </c:pt>
                      <c:pt idx="14">
                        <c:v>1989 ,1990 ,1991</c:v>
                      </c:pt>
                      <c:pt idx="15">
                        <c:v>1976 ,1977 ,1978</c:v>
                      </c:pt>
                      <c:pt idx="16">
                        <c:v>2007 ,2008 ,2009</c:v>
                      </c:pt>
                      <c:pt idx="17">
                        <c:v>1959 ,1960 ,1961</c:v>
                      </c:pt>
                      <c:pt idx="18">
                        <c:v>1928 ,1929 ,1930</c:v>
                      </c:pt>
                      <c:pt idx="19">
                        <c:v>1988 ,1989 ,1990</c:v>
                      </c:pt>
                      <c:pt idx="20">
                        <c:v>1960 ,1961 ,1962</c:v>
                      </c:pt>
                      <c:pt idx="21">
                        <c:v>1947 ,1948 ,1949</c:v>
                      </c:pt>
                      <c:pt idx="22">
                        <c:v>2014 ,2015 ,2016</c:v>
                      </c:pt>
                      <c:pt idx="23">
                        <c:v>2019 ,2020 ,2021</c:v>
                      </c:pt>
                      <c:pt idx="24">
                        <c:v>1977 ,1978 ,1979</c:v>
                      </c:pt>
                      <c:pt idx="25">
                        <c:v>1948 ,1949 ,1950</c:v>
                      </c:pt>
                      <c:pt idx="26">
                        <c:v>1944 ,1945 ,1946</c:v>
                      </c:pt>
                      <c:pt idx="27">
                        <c:v>1992 ,1993 ,1994</c:v>
                      </c:pt>
                      <c:pt idx="28">
                        <c:v>1920 ,1921 ,1922</c:v>
                      </c:pt>
                      <c:pt idx="29">
                        <c:v>1991 ,1992 ,1993</c:v>
                      </c:pt>
                      <c:pt idx="30">
                        <c:v>1945 ,1946 ,1947</c:v>
                      </c:pt>
                      <c:pt idx="31">
                        <c:v>1943 ,1944 ,1945</c:v>
                      </c:pt>
                      <c:pt idx="32">
                        <c:v>2008 ,2009 ,2010</c:v>
                      </c:pt>
                      <c:pt idx="33">
                        <c:v>1986 ,1987 ,1988</c:v>
                      </c:pt>
                      <c:pt idx="34">
                        <c:v>1934 ,1935 ,1936</c:v>
                      </c:pt>
                      <c:pt idx="35">
                        <c:v>2000 ,2001 ,2002</c:v>
                      </c:pt>
                      <c:pt idx="36">
                        <c:v>1979 ,1980 ,1981</c:v>
                      </c:pt>
                      <c:pt idx="37">
                        <c:v>1964 ,1965 ,1966</c:v>
                      </c:pt>
                      <c:pt idx="38">
                        <c:v>1946 ,1947 ,1948</c:v>
                      </c:pt>
                      <c:pt idx="39">
                        <c:v>1927 ,1928 ,1929</c:v>
                      </c:pt>
                      <c:pt idx="40">
                        <c:v>1985 ,1986 ,1987</c:v>
                      </c:pt>
                      <c:pt idx="41">
                        <c:v>2001 ,2002 ,2003</c:v>
                      </c:pt>
                      <c:pt idx="42">
                        <c:v>1966 ,1967 ,1968</c:v>
                      </c:pt>
                      <c:pt idx="43">
                        <c:v>1953 ,1954 ,1955</c:v>
                      </c:pt>
                      <c:pt idx="44">
                        <c:v>1935 ,1936 ,1937</c:v>
                      </c:pt>
                      <c:pt idx="45">
                        <c:v>1949 ,1950 ,1951</c:v>
                      </c:pt>
                      <c:pt idx="46">
                        <c:v>1926 ,1927 ,1928</c:v>
                      </c:pt>
                      <c:pt idx="47">
                        <c:v>2018 ,2019 ,2020</c:v>
                      </c:pt>
                      <c:pt idx="48">
                        <c:v>1937 ,1938 ,1939</c:v>
                      </c:pt>
                      <c:pt idx="49">
                        <c:v>1999 ,2000 ,2001</c:v>
                      </c:pt>
                      <c:pt idx="50">
                        <c:v>1962 ,1963 ,1964</c:v>
                      </c:pt>
                      <c:pt idx="51">
                        <c:v>1971 ,1972 ,1973</c:v>
                      </c:pt>
                      <c:pt idx="52">
                        <c:v>1921 ,1922 ,1923</c:v>
                      </c:pt>
                      <c:pt idx="53">
                        <c:v>1961 ,1962 ,1963</c:v>
                      </c:pt>
                      <c:pt idx="54">
                        <c:v>1925 ,1926 ,1927</c:v>
                      </c:pt>
                      <c:pt idx="55">
                        <c:v>1958 ,1959 ,1960</c:v>
                      </c:pt>
                      <c:pt idx="56">
                        <c:v>2006 ,2007 ,2008</c:v>
                      </c:pt>
                      <c:pt idx="57">
                        <c:v>1942 ,1943 ,1944</c:v>
                      </c:pt>
                      <c:pt idx="58">
                        <c:v>2002 ,2003 ,2004</c:v>
                      </c:pt>
                      <c:pt idx="59">
                        <c:v>1970 ,1971 ,1972</c:v>
                      </c:pt>
                      <c:pt idx="60">
                        <c:v>1974 ,1975 ,1976</c:v>
                      </c:pt>
                      <c:pt idx="61">
                        <c:v>1955 ,1956 ,1957</c:v>
                      </c:pt>
                      <c:pt idx="62">
                        <c:v>2011 ,2012 ,2013</c:v>
                      </c:pt>
                      <c:pt idx="63">
                        <c:v>1957 ,1958 ,1959</c:v>
                      </c:pt>
                      <c:pt idx="64">
                        <c:v>1954 ,1955 ,1956</c:v>
                      </c:pt>
                      <c:pt idx="65">
                        <c:v>1963 ,1964 ,1965</c:v>
                      </c:pt>
                      <c:pt idx="66">
                        <c:v>1965 ,1966 ,1967</c:v>
                      </c:pt>
                      <c:pt idx="67">
                        <c:v>1939 ,1940 ,1941</c:v>
                      </c:pt>
                      <c:pt idx="68">
                        <c:v>2003 ,2004 ,2005</c:v>
                      </c:pt>
                      <c:pt idx="69">
                        <c:v>1968 ,1969 ,1970</c:v>
                      </c:pt>
                      <c:pt idx="70">
                        <c:v>1972 ,1973 ,1974</c:v>
                      </c:pt>
                      <c:pt idx="71">
                        <c:v>1936 ,1937 ,1938</c:v>
                      </c:pt>
                      <c:pt idx="72">
                        <c:v>1938 ,1939 ,1940</c:v>
                      </c:pt>
                      <c:pt idx="73">
                        <c:v>2010 ,2011 ,2012</c:v>
                      </c:pt>
                      <c:pt idx="74">
                        <c:v>1984 ,1985 ,1986</c:v>
                      </c:pt>
                      <c:pt idx="75">
                        <c:v>1967 ,1968 ,1969</c:v>
                      </c:pt>
                      <c:pt idx="76">
                        <c:v>1978 ,1979 ,1980</c:v>
                      </c:pt>
                      <c:pt idx="77">
                        <c:v>2009 ,2010 ,2011</c:v>
                      </c:pt>
                      <c:pt idx="78">
                        <c:v>2005 ,2006 ,2007</c:v>
                      </c:pt>
                      <c:pt idx="79">
                        <c:v>1952 ,1953 ,1954</c:v>
                      </c:pt>
                      <c:pt idx="80">
                        <c:v>1994 ,1995 ,1996</c:v>
                      </c:pt>
                      <c:pt idx="81">
                        <c:v>1950 ,1951 ,1952</c:v>
                      </c:pt>
                      <c:pt idx="82">
                        <c:v>1973 ,1974 ,1975</c:v>
                      </c:pt>
                      <c:pt idx="83">
                        <c:v>1980 ,1981 ,1982</c:v>
                      </c:pt>
                      <c:pt idx="84">
                        <c:v>1993 ,1994 ,1995</c:v>
                      </c:pt>
                      <c:pt idx="85">
                        <c:v>1969 ,1970 ,1971</c:v>
                      </c:pt>
                      <c:pt idx="86">
                        <c:v>1983 ,1984 ,1985</c:v>
                      </c:pt>
                      <c:pt idx="87">
                        <c:v>2004 ,2005 ,2006</c:v>
                      </c:pt>
                      <c:pt idx="88">
                        <c:v>1951 ,1952 ,1953</c:v>
                      </c:pt>
                      <c:pt idx="89">
                        <c:v>2015 ,2016 ,2017</c:v>
                      </c:pt>
                      <c:pt idx="90">
                        <c:v>1941 ,1942 ,1943</c:v>
                      </c:pt>
                      <c:pt idx="91">
                        <c:v>1956 ,1957 ,1958</c:v>
                      </c:pt>
                      <c:pt idx="92">
                        <c:v>2016 ,2017 ,2018</c:v>
                      </c:pt>
                      <c:pt idx="93">
                        <c:v>1998 ,1999 ,2000</c:v>
                      </c:pt>
                      <c:pt idx="94">
                        <c:v>1940 ,1941 ,1942</c:v>
                      </c:pt>
                      <c:pt idx="95">
                        <c:v>1997 ,1998 ,1999</c:v>
                      </c:pt>
                      <c:pt idx="96">
                        <c:v>2017 ,2018 ,2019</c:v>
                      </c:pt>
                      <c:pt idx="97">
                        <c:v>1981 ,1982 ,1983</c:v>
                      </c:pt>
                      <c:pt idx="98">
                        <c:v>1996 ,1997 ,1998</c:v>
                      </c:pt>
                      <c:pt idx="99">
                        <c:v>1995 ,1996 ,1997</c:v>
                      </c:pt>
                      <c:pt idx="100">
                        <c:v>1982 ,1983 ,1984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sheet1!$D$2:$D$102</c15:sqref>
                        </c15:formulaRef>
                      </c:ext>
                    </c:extLst>
                    <c:numCache>
                      <c:formatCode>General</c:formatCode>
                      <c:ptCount val="101"/>
                      <c:pt idx="0" formatCode="0.0">
                        <c:v>95.03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0-C17D-4221-8D32-3E3C00A1E38B}"/>
                  </c:ext>
                </c:extLst>
              </c15:ser>
            </c15:filteredLineSeries>
          </c:ext>
        </c:extLst>
      </c:lineChart>
      <c:catAx>
        <c:axId val="174422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7064704"/>
        <c:crosses val="autoZero"/>
        <c:auto val="1"/>
        <c:lblAlgn val="ctr"/>
        <c:lblOffset val="100"/>
        <c:noMultiLvlLbl val="0"/>
      </c:catAx>
      <c:valAx>
        <c:axId val="187064704"/>
        <c:scaling>
          <c:orientation val="minMax"/>
          <c:max val="250"/>
          <c:min val="0"/>
        </c:scaling>
        <c:delete val="0"/>
        <c:axPos val="l"/>
        <c:majorGridlines>
          <c:spPr>
            <a:ln>
              <a:solidFill>
                <a:srgbClr val="1C2140">
                  <a:lumMod val="50000"/>
                  <a:lumOff val="50000"/>
                  <a:alpha val="80000"/>
                </a:srgbClr>
              </a:solidFill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pPr>
            <a:endParaRPr lang="en-US"/>
          </a:p>
        </c:txPr>
        <c:crossAx val="174422656"/>
        <c:crosses val="autoZero"/>
        <c:crossBetween val="between"/>
      </c:valAx>
      <c:spPr>
        <a:solidFill>
          <a:srgbClr val="1C2140">
            <a:alpha val="51000"/>
          </a:srgb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828886540581363"/>
          <c:y val="0.19741374937797559"/>
          <c:w val="0.81416412990281217"/>
          <c:h val="0.7687275608555767"/>
        </c:manualLayout>
      </c:layout>
      <c:lineChart>
        <c:grouping val="standard"/>
        <c:varyColors val="0"/>
        <c:ser>
          <c:idx val="0"/>
          <c:order val="0"/>
          <c:tx>
            <c:strRef>
              <c:f>'3 Consecutive Years Sorted'!$F$1</c:f>
              <c:strCache>
                <c:ptCount val="1"/>
                <c:pt idx="0">
                  <c:v>Sum of 3 consecutive years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8"/>
            <c:spPr>
              <a:solidFill>
                <a:srgbClr val="4794FF"/>
              </a:solidFill>
              <a:ln>
                <a:solidFill>
                  <a:srgbClr val="000000"/>
                </a:solidFill>
              </a:ln>
            </c:spPr>
          </c:marker>
          <c:cat>
            <c:strRef>
              <c:f>'3 Consecutive Years Sorted'!$E$2:$E$58</c:f>
              <c:strCache>
                <c:ptCount val="57"/>
                <c:pt idx="0">
                  <c:v>2002 ,2003 ,2004</c:v>
                </c:pt>
                <c:pt idx="1">
                  <c:v>2020 ,2021 ,2022</c:v>
                </c:pt>
                <c:pt idx="2">
                  <c:v>2001 ,2002 ,2003</c:v>
                </c:pt>
                <c:pt idx="3">
                  <c:v>2000 ,2001 ,2002</c:v>
                </c:pt>
                <c:pt idx="4">
                  <c:v>1988 ,1989 ,1990</c:v>
                </c:pt>
                <c:pt idx="5">
                  <c:v>1989 ,1990 ,1991</c:v>
                </c:pt>
                <c:pt idx="6">
                  <c:v>2012 ,2013 ,2014</c:v>
                </c:pt>
                <c:pt idx="7">
                  <c:v>1990 ,1991 ,1992</c:v>
                </c:pt>
                <c:pt idx="8">
                  <c:v>2019 ,2020 ,2021</c:v>
                </c:pt>
                <c:pt idx="9">
                  <c:v>1976 ,1977 ,1978</c:v>
                </c:pt>
                <c:pt idx="10">
                  <c:v>2018 ,2019 ,2020</c:v>
                </c:pt>
                <c:pt idx="11">
                  <c:v>2003 ,2004 ,2005</c:v>
                </c:pt>
                <c:pt idx="12">
                  <c:v>1975 ,1976 ,1977</c:v>
                </c:pt>
                <c:pt idx="13">
                  <c:v>2013 ,2014 ,2015</c:v>
                </c:pt>
                <c:pt idx="14">
                  <c:v>2011 ,2012 ,2013</c:v>
                </c:pt>
                <c:pt idx="15">
                  <c:v>2016 ,2017 ,2018</c:v>
                </c:pt>
                <c:pt idx="16">
                  <c:v>1999 ,2000 ,2001</c:v>
                </c:pt>
                <c:pt idx="17">
                  <c:v>1987 ,1988 ,1989</c:v>
                </c:pt>
                <c:pt idx="18">
                  <c:v>2004 ,2005 ,2006</c:v>
                </c:pt>
                <c:pt idx="19">
                  <c:v>1966 ,1967 ,1968</c:v>
                </c:pt>
                <c:pt idx="20">
                  <c:v>1992 ,1993 ,1994</c:v>
                </c:pt>
                <c:pt idx="21">
                  <c:v>1977 ,1978 ,1979</c:v>
                </c:pt>
                <c:pt idx="22">
                  <c:v>2010 ,2011 ,2012</c:v>
                </c:pt>
                <c:pt idx="23">
                  <c:v>2006 ,2007 ,2008</c:v>
                </c:pt>
                <c:pt idx="24">
                  <c:v>2017 ,2018 ,2019</c:v>
                </c:pt>
                <c:pt idx="25">
                  <c:v>2014 ,2015 ,2016</c:v>
                </c:pt>
                <c:pt idx="26">
                  <c:v>2005 ,2006 ,2007</c:v>
                </c:pt>
                <c:pt idx="27">
                  <c:v>1991 ,1992 ,1993</c:v>
                </c:pt>
                <c:pt idx="28">
                  <c:v>2008 ,2009 ,2010</c:v>
                </c:pt>
                <c:pt idx="29">
                  <c:v>1967 ,1968 ,1969</c:v>
                </c:pt>
                <c:pt idx="30">
                  <c:v>2007 ,2008 ,2009</c:v>
                </c:pt>
                <c:pt idx="31">
                  <c:v>1964 ,1965 ,1966</c:v>
                </c:pt>
                <c:pt idx="32">
                  <c:v>1974 ,1975 ,1976</c:v>
                </c:pt>
                <c:pt idx="33">
                  <c:v>2015 ,2016 ,2017</c:v>
                </c:pt>
                <c:pt idx="34">
                  <c:v>1980 ,1981 ,1982</c:v>
                </c:pt>
                <c:pt idx="35">
                  <c:v>1965 ,1966 ,1967</c:v>
                </c:pt>
                <c:pt idx="36">
                  <c:v>1994 ,1995 ,1996</c:v>
                </c:pt>
                <c:pt idx="37">
                  <c:v>1970 ,1971 ,1972</c:v>
                </c:pt>
                <c:pt idx="38">
                  <c:v>1998 ,1999 ,2000</c:v>
                </c:pt>
                <c:pt idx="39">
                  <c:v>1979 ,1980 ,1981</c:v>
                </c:pt>
                <c:pt idx="40">
                  <c:v>1968 ,1969 ,1970</c:v>
                </c:pt>
                <c:pt idx="41">
                  <c:v>2009 ,2010 ,2011</c:v>
                </c:pt>
                <c:pt idx="42">
                  <c:v>1972 ,1973 ,1974</c:v>
                </c:pt>
                <c:pt idx="43">
                  <c:v>1969 ,1970 ,1971</c:v>
                </c:pt>
                <c:pt idx="44">
                  <c:v>1971 ,1972 ,1973</c:v>
                </c:pt>
                <c:pt idx="45">
                  <c:v>1993 ,1994 ,1995</c:v>
                </c:pt>
                <c:pt idx="46">
                  <c:v>1981 ,1982 ,1983</c:v>
                </c:pt>
                <c:pt idx="47">
                  <c:v>1978 ,1979 ,1980</c:v>
                </c:pt>
                <c:pt idx="48">
                  <c:v>1973 ,1974 ,1975</c:v>
                </c:pt>
                <c:pt idx="49">
                  <c:v>1986 ,1987 ,1988</c:v>
                </c:pt>
                <c:pt idx="50">
                  <c:v>1996 ,1997 ,1998</c:v>
                </c:pt>
                <c:pt idx="51">
                  <c:v>1995 ,1996 ,1997</c:v>
                </c:pt>
                <c:pt idx="52">
                  <c:v>1997 ,1998 ,1999</c:v>
                </c:pt>
                <c:pt idx="53">
                  <c:v>1985 ,1986 ,1987</c:v>
                </c:pt>
                <c:pt idx="54">
                  <c:v>1982 ,1983 ,1984</c:v>
                </c:pt>
                <c:pt idx="55">
                  <c:v>1984 ,1985 ,1986</c:v>
                </c:pt>
                <c:pt idx="56">
                  <c:v>1983 ,1984 ,1985</c:v>
                </c:pt>
              </c:strCache>
            </c:strRef>
          </c:cat>
          <c:val>
            <c:numRef>
              <c:f>'3 Consecutive Years Sorted'!$F$2:$F$58</c:f>
              <c:numCache>
                <c:formatCode>0.0</c:formatCode>
                <c:ptCount val="57"/>
                <c:pt idx="0">
                  <c:v>14.716805999999998</c:v>
                </c:pt>
                <c:pt idx="1">
                  <c:v>15.679585640000001</c:v>
                </c:pt>
                <c:pt idx="2">
                  <c:v>15.797282999999998</c:v>
                </c:pt>
                <c:pt idx="3">
                  <c:v>16.572845999999998</c:v>
                </c:pt>
                <c:pt idx="4">
                  <c:v>19.239303</c:v>
                </c:pt>
                <c:pt idx="5">
                  <c:v>20.050984</c:v>
                </c:pt>
                <c:pt idx="6">
                  <c:v>20.406165000000001</c:v>
                </c:pt>
                <c:pt idx="7">
                  <c:v>21.463991999999998</c:v>
                </c:pt>
                <c:pt idx="8">
                  <c:v>22.319978639999999</c:v>
                </c:pt>
                <c:pt idx="9">
                  <c:v>23.018952999999996</c:v>
                </c:pt>
                <c:pt idx="10">
                  <c:v>23.411016</c:v>
                </c:pt>
                <c:pt idx="11">
                  <c:v>24.869014999999997</c:v>
                </c:pt>
                <c:pt idx="12">
                  <c:v>25.055147999999999</c:v>
                </c:pt>
                <c:pt idx="13">
                  <c:v>25.67165</c:v>
                </c:pt>
                <c:pt idx="14">
                  <c:v>25.997073999999998</c:v>
                </c:pt>
                <c:pt idx="15">
                  <c:v>26.132823999999999</c:v>
                </c:pt>
                <c:pt idx="16">
                  <c:v>26.730485999999999</c:v>
                </c:pt>
                <c:pt idx="17">
                  <c:v>27.305244000000002</c:v>
                </c:pt>
                <c:pt idx="18">
                  <c:v>27.334415999999997</c:v>
                </c:pt>
                <c:pt idx="19">
                  <c:v>27.986981</c:v>
                </c:pt>
                <c:pt idx="20">
                  <c:v>28.582545</c:v>
                </c:pt>
                <c:pt idx="21">
                  <c:v>28.777014999999999</c:v>
                </c:pt>
                <c:pt idx="22">
                  <c:v>29.305813000000001</c:v>
                </c:pt>
                <c:pt idx="23">
                  <c:v>29.465474</c:v>
                </c:pt>
                <c:pt idx="24">
                  <c:v>29.468311</c:v>
                </c:pt>
                <c:pt idx="25">
                  <c:v>30.170199000000004</c:v>
                </c:pt>
                <c:pt idx="26">
                  <c:v>30.174588</c:v>
                </c:pt>
                <c:pt idx="27">
                  <c:v>30.589669000000001</c:v>
                </c:pt>
                <c:pt idx="28">
                  <c:v>30.731496</c:v>
                </c:pt>
                <c:pt idx="29">
                  <c:v>30.818463000000001</c:v>
                </c:pt>
                <c:pt idx="30">
                  <c:v>31.058923999999998</c:v>
                </c:pt>
                <c:pt idx="31">
                  <c:v>31.226994999999999</c:v>
                </c:pt>
                <c:pt idx="32">
                  <c:v>31.496653999999999</c:v>
                </c:pt>
                <c:pt idx="33">
                  <c:v>31.694555999999999</c:v>
                </c:pt>
                <c:pt idx="34">
                  <c:v>32.091737999999999</c:v>
                </c:pt>
                <c:pt idx="35">
                  <c:v>32.714492</c:v>
                </c:pt>
                <c:pt idx="36">
                  <c:v>33.101106999999999</c:v>
                </c:pt>
                <c:pt idx="37">
                  <c:v>33.118079000000002</c:v>
                </c:pt>
                <c:pt idx="38">
                  <c:v>33.257044</c:v>
                </c:pt>
                <c:pt idx="39">
                  <c:v>33.509572000000006</c:v>
                </c:pt>
                <c:pt idx="40">
                  <c:v>33.831123999999996</c:v>
                </c:pt>
                <c:pt idx="41">
                  <c:v>34.617089</c:v>
                </c:pt>
                <c:pt idx="42">
                  <c:v>35.272266999999999</c:v>
                </c:pt>
                <c:pt idx="43">
                  <c:v>35.310022000000004</c:v>
                </c:pt>
                <c:pt idx="44">
                  <c:v>37.099953999999997</c:v>
                </c:pt>
                <c:pt idx="45">
                  <c:v>37.135347000000003</c:v>
                </c:pt>
                <c:pt idx="46">
                  <c:v>38.780500000000004</c:v>
                </c:pt>
                <c:pt idx="47">
                  <c:v>38.930228</c:v>
                </c:pt>
                <c:pt idx="48">
                  <c:v>39.039288999999997</c:v>
                </c:pt>
                <c:pt idx="49">
                  <c:v>39.911377000000002</c:v>
                </c:pt>
                <c:pt idx="50">
                  <c:v>40.975951999999999</c:v>
                </c:pt>
                <c:pt idx="51">
                  <c:v>43.360804000000002</c:v>
                </c:pt>
                <c:pt idx="52">
                  <c:v>43.374004999999997</c:v>
                </c:pt>
                <c:pt idx="53">
                  <c:v>49.438956000000005</c:v>
                </c:pt>
                <c:pt idx="54">
                  <c:v>53.987528999999995</c:v>
                </c:pt>
                <c:pt idx="55">
                  <c:v>56.907814999999999</c:v>
                </c:pt>
                <c:pt idx="56">
                  <c:v>58.732867999999996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D2-4F3C-90AF-42896574BE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4422656"/>
        <c:axId val="187064704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'3 Consecutive Years Sorted'!$G$1</c15:sqref>
                        </c15:formulaRef>
                      </c:ext>
                    </c:extLst>
                    <c:strCache>
                      <c:ptCount val="1"/>
                      <c:pt idx="0">
                        <c:v>2020 ,2021 ,2022</c:v>
                      </c:pt>
                    </c:strCache>
                  </c:strRef>
                </c:tx>
                <c:spPr>
                  <a:ln w="28575">
                    <a:noFill/>
                  </a:ln>
                </c:spPr>
                <c:dPt>
                  <c:idx val="1"/>
                  <c:marker>
                    <c:symbol val="diamond"/>
                    <c:size val="8"/>
                    <c:spPr>
                      <a:solidFill>
                        <a:srgbClr val="FF744A"/>
                      </a:solidFill>
                      <a:ln>
                        <a:solidFill>
                          <a:srgbClr val="1C2140"/>
                        </a:solidFill>
                      </a:ln>
                    </c:spPr>
                  </c:marker>
                  <c:bubble3D val="0"/>
                  <c:extLst>
                    <c:ext xmlns:c16="http://schemas.microsoft.com/office/drawing/2014/chart" uri="{C3380CC4-5D6E-409C-BE32-E72D297353CC}">
                      <c16:uniqueId val="{00000002-60D2-4F3C-90AF-42896574BE0B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'3 Consecutive Years Sorted'!$E$2:$E$58</c15:sqref>
                        </c15:formulaRef>
                      </c:ext>
                    </c:extLst>
                    <c:strCache>
                      <c:ptCount val="57"/>
                      <c:pt idx="0">
                        <c:v>2002 ,2003 ,2004</c:v>
                      </c:pt>
                      <c:pt idx="1">
                        <c:v>2020 ,2021 ,2022</c:v>
                      </c:pt>
                      <c:pt idx="2">
                        <c:v>2001 ,2002 ,2003</c:v>
                      </c:pt>
                      <c:pt idx="3">
                        <c:v>2000 ,2001 ,2002</c:v>
                      </c:pt>
                      <c:pt idx="4">
                        <c:v>1988 ,1989 ,1990</c:v>
                      </c:pt>
                      <c:pt idx="5">
                        <c:v>1989 ,1990 ,1991</c:v>
                      </c:pt>
                      <c:pt idx="6">
                        <c:v>2012 ,2013 ,2014</c:v>
                      </c:pt>
                      <c:pt idx="7">
                        <c:v>1990 ,1991 ,1992</c:v>
                      </c:pt>
                      <c:pt idx="8">
                        <c:v>2019 ,2020 ,2021</c:v>
                      </c:pt>
                      <c:pt idx="9">
                        <c:v>1976 ,1977 ,1978</c:v>
                      </c:pt>
                      <c:pt idx="10">
                        <c:v>2018 ,2019 ,2020</c:v>
                      </c:pt>
                      <c:pt idx="11">
                        <c:v>2003 ,2004 ,2005</c:v>
                      </c:pt>
                      <c:pt idx="12">
                        <c:v>1975 ,1976 ,1977</c:v>
                      </c:pt>
                      <c:pt idx="13">
                        <c:v>2013 ,2014 ,2015</c:v>
                      </c:pt>
                      <c:pt idx="14">
                        <c:v>2011 ,2012 ,2013</c:v>
                      </c:pt>
                      <c:pt idx="15">
                        <c:v>2016 ,2017 ,2018</c:v>
                      </c:pt>
                      <c:pt idx="16">
                        <c:v>1999 ,2000 ,2001</c:v>
                      </c:pt>
                      <c:pt idx="17">
                        <c:v>1987 ,1988 ,1989</c:v>
                      </c:pt>
                      <c:pt idx="18">
                        <c:v>2004 ,2005 ,2006</c:v>
                      </c:pt>
                      <c:pt idx="19">
                        <c:v>1966 ,1967 ,1968</c:v>
                      </c:pt>
                      <c:pt idx="20">
                        <c:v>1992 ,1993 ,1994</c:v>
                      </c:pt>
                      <c:pt idx="21">
                        <c:v>1977 ,1978 ,1979</c:v>
                      </c:pt>
                      <c:pt idx="22">
                        <c:v>2010 ,2011 ,2012</c:v>
                      </c:pt>
                      <c:pt idx="23">
                        <c:v>2006 ,2007 ,2008</c:v>
                      </c:pt>
                      <c:pt idx="24">
                        <c:v>2017 ,2018 ,2019</c:v>
                      </c:pt>
                      <c:pt idx="25">
                        <c:v>2014 ,2015 ,2016</c:v>
                      </c:pt>
                      <c:pt idx="26">
                        <c:v>2005 ,2006 ,2007</c:v>
                      </c:pt>
                      <c:pt idx="27">
                        <c:v>1991 ,1992 ,1993</c:v>
                      </c:pt>
                      <c:pt idx="28">
                        <c:v>2008 ,2009 ,2010</c:v>
                      </c:pt>
                      <c:pt idx="29">
                        <c:v>1967 ,1968 ,1969</c:v>
                      </c:pt>
                      <c:pt idx="30">
                        <c:v>2007 ,2008 ,2009</c:v>
                      </c:pt>
                      <c:pt idx="31">
                        <c:v>1964 ,1965 ,1966</c:v>
                      </c:pt>
                      <c:pt idx="32">
                        <c:v>1974 ,1975 ,1976</c:v>
                      </c:pt>
                      <c:pt idx="33">
                        <c:v>2015 ,2016 ,2017</c:v>
                      </c:pt>
                      <c:pt idx="34">
                        <c:v>1980 ,1981 ,1982</c:v>
                      </c:pt>
                      <c:pt idx="35">
                        <c:v>1965 ,1966 ,1967</c:v>
                      </c:pt>
                      <c:pt idx="36">
                        <c:v>1994 ,1995 ,1996</c:v>
                      </c:pt>
                      <c:pt idx="37">
                        <c:v>1970 ,1971 ,1972</c:v>
                      </c:pt>
                      <c:pt idx="38">
                        <c:v>1998 ,1999 ,2000</c:v>
                      </c:pt>
                      <c:pt idx="39">
                        <c:v>1979 ,1980 ,1981</c:v>
                      </c:pt>
                      <c:pt idx="40">
                        <c:v>1968 ,1969 ,1970</c:v>
                      </c:pt>
                      <c:pt idx="41">
                        <c:v>2009 ,2010 ,2011</c:v>
                      </c:pt>
                      <c:pt idx="42">
                        <c:v>1972 ,1973 ,1974</c:v>
                      </c:pt>
                      <c:pt idx="43">
                        <c:v>1969 ,1970 ,1971</c:v>
                      </c:pt>
                      <c:pt idx="44">
                        <c:v>1971 ,1972 ,1973</c:v>
                      </c:pt>
                      <c:pt idx="45">
                        <c:v>1993 ,1994 ,1995</c:v>
                      </c:pt>
                      <c:pt idx="46">
                        <c:v>1981 ,1982 ,1983</c:v>
                      </c:pt>
                      <c:pt idx="47">
                        <c:v>1978 ,1979 ,1980</c:v>
                      </c:pt>
                      <c:pt idx="48">
                        <c:v>1973 ,1974 ,1975</c:v>
                      </c:pt>
                      <c:pt idx="49">
                        <c:v>1986 ,1987 ,1988</c:v>
                      </c:pt>
                      <c:pt idx="50">
                        <c:v>1996 ,1997 ,1998</c:v>
                      </c:pt>
                      <c:pt idx="51">
                        <c:v>1995 ,1996 ,1997</c:v>
                      </c:pt>
                      <c:pt idx="52">
                        <c:v>1997 ,1998 ,1999</c:v>
                      </c:pt>
                      <c:pt idx="53">
                        <c:v>1985 ,1986 ,1987</c:v>
                      </c:pt>
                      <c:pt idx="54">
                        <c:v>1982 ,1983 ,1984</c:v>
                      </c:pt>
                      <c:pt idx="55">
                        <c:v>1984 ,1985 ,1986</c:v>
                      </c:pt>
                      <c:pt idx="56">
                        <c:v>1983 ,1984 ,1985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'3 Consecutive Years Sorted'!$G$2:$G$58</c15:sqref>
                        </c15:formulaRef>
                      </c:ext>
                    </c:extLst>
                    <c:numCache>
                      <c:formatCode>0.0</c:formatCode>
                      <c:ptCount val="57"/>
                      <c:pt idx="1">
                        <c:v>15.679585640000001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1-60D2-4F3C-90AF-42896574BE0B}"/>
                  </c:ext>
                </c:extLst>
              </c15:ser>
            </c15:filteredLineSeries>
          </c:ext>
        </c:extLst>
      </c:lineChart>
      <c:catAx>
        <c:axId val="174422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7064704"/>
        <c:crosses val="autoZero"/>
        <c:auto val="1"/>
        <c:lblAlgn val="ctr"/>
        <c:lblOffset val="100"/>
        <c:noMultiLvlLbl val="0"/>
      </c:catAx>
      <c:valAx>
        <c:axId val="187064704"/>
        <c:scaling>
          <c:orientation val="minMax"/>
          <c:max val="80"/>
          <c:min val="0"/>
        </c:scaling>
        <c:delete val="0"/>
        <c:axPos val="l"/>
        <c:majorGridlines>
          <c:spPr>
            <a:ln>
              <a:solidFill>
                <a:srgbClr val="1C2140">
                  <a:lumMod val="50000"/>
                  <a:lumOff val="50000"/>
                  <a:alpha val="80000"/>
                </a:srgbClr>
              </a:solidFill>
            </a:ln>
          </c:spPr>
        </c:majorGridlines>
        <c:numFmt formatCode="0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pPr>
            <a:endParaRPr lang="en-US"/>
          </a:p>
        </c:txPr>
        <c:crossAx val="174422656"/>
        <c:crosses val="autoZero"/>
        <c:crossBetween val="between"/>
      </c:valAx>
      <c:spPr>
        <a:solidFill>
          <a:srgbClr val="1C2140">
            <a:alpha val="51000"/>
          </a:srgb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C521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4EB-4B3B-BC94-0E7A32B15A06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04EB-4B3B-BC94-0E7A32B15A06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04EB-4B3B-BC94-0E7A32B15A06}"/>
              </c:ext>
            </c:extLst>
          </c:dPt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04EB-4B3B-BC94-0E7A32B15A06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04EB-4B3B-BC94-0E7A32B15A06}"/>
              </c:ext>
            </c:extLst>
          </c:dPt>
          <c:dPt>
            <c:idx val="1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04EB-4B3B-BC94-0E7A32B15A06}"/>
              </c:ext>
            </c:extLst>
          </c:dPt>
          <c:dPt>
            <c:idx val="1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04EB-4B3B-BC94-0E7A32B15A06}"/>
              </c:ext>
            </c:extLst>
          </c:dPt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18.899999999999999</c:v>
                </c:pt>
                <c:pt idx="1">
                  <c:v>9.81</c:v>
                </c:pt>
                <c:pt idx="2">
                  <c:v>14.6</c:v>
                </c:pt>
                <c:pt idx="3">
                  <c:v>19.309999999999999</c:v>
                </c:pt>
                <c:pt idx="4">
                  <c:v>16.04</c:v>
                </c:pt>
                <c:pt idx="5">
                  <c:v>18.55</c:v>
                </c:pt>
                <c:pt idx="6">
                  <c:v>32.090000000000003</c:v>
                </c:pt>
                <c:pt idx="7">
                  <c:v>10.28</c:v>
                </c:pt>
                <c:pt idx="8">
                  <c:v>10.28</c:v>
                </c:pt>
                <c:pt idx="9">
                  <c:v>13.02</c:v>
                </c:pt>
                <c:pt idx="10">
                  <c:v>16.010000000000002</c:v>
                </c:pt>
                <c:pt idx="11">
                  <c:v>25.21</c:v>
                </c:pt>
                <c:pt idx="12">
                  <c:v>11.84</c:v>
                </c:pt>
                <c:pt idx="13">
                  <c:v>12.19</c:v>
                </c:pt>
                <c:pt idx="14">
                  <c:v>7.46</c:v>
                </c:pt>
                <c:pt idx="15">
                  <c:v>9.23</c:v>
                </c:pt>
                <c:pt idx="16">
                  <c:v>17.48</c:v>
                </c:pt>
                <c:pt idx="17">
                  <c:v>37.82</c:v>
                </c:pt>
                <c:pt idx="18">
                  <c:v>12.86</c:v>
                </c:pt>
                <c:pt idx="19">
                  <c:v>24.77</c:v>
                </c:pt>
                <c:pt idx="20">
                  <c:v>9.7100000000000009</c:v>
                </c:pt>
                <c:pt idx="21">
                  <c:v>6.39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EB-4B3B-BC94-0E7A32B15A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5977888"/>
        <c:axId val="87597920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Sheet1!$C$2:$C$23</c:f>
              <c:numCache>
                <c:formatCode>General</c:formatCode>
                <c:ptCount val="22"/>
                <c:pt idx="0">
                  <c:v>17.760000000000002</c:v>
                </c:pt>
                <c:pt idx="1">
                  <c:v>17.760000000000002</c:v>
                </c:pt>
                <c:pt idx="2">
                  <c:v>17.760000000000002</c:v>
                </c:pt>
                <c:pt idx="3">
                  <c:v>17.760000000000002</c:v>
                </c:pt>
                <c:pt idx="4">
                  <c:v>17.760000000000002</c:v>
                </c:pt>
                <c:pt idx="5">
                  <c:v>17.760000000000002</c:v>
                </c:pt>
                <c:pt idx="6">
                  <c:v>17.760000000000002</c:v>
                </c:pt>
                <c:pt idx="7">
                  <c:v>17.760000000000002</c:v>
                </c:pt>
                <c:pt idx="8">
                  <c:v>17.760000000000002</c:v>
                </c:pt>
                <c:pt idx="9">
                  <c:v>17.760000000000002</c:v>
                </c:pt>
                <c:pt idx="10">
                  <c:v>17.760000000000002</c:v>
                </c:pt>
                <c:pt idx="11">
                  <c:v>17.760000000000002</c:v>
                </c:pt>
                <c:pt idx="12">
                  <c:v>17.760000000000002</c:v>
                </c:pt>
                <c:pt idx="13">
                  <c:v>17.760000000000002</c:v>
                </c:pt>
                <c:pt idx="14">
                  <c:v>17.760000000000002</c:v>
                </c:pt>
                <c:pt idx="15">
                  <c:v>17.760000000000002</c:v>
                </c:pt>
                <c:pt idx="16">
                  <c:v>17.760000000000002</c:v>
                </c:pt>
                <c:pt idx="17">
                  <c:v>17.760000000000002</c:v>
                </c:pt>
                <c:pt idx="18">
                  <c:v>17.760000000000002</c:v>
                </c:pt>
                <c:pt idx="19">
                  <c:v>17.760000000000002</c:v>
                </c:pt>
                <c:pt idx="20">
                  <c:v>17.760000000000002</c:v>
                </c:pt>
                <c:pt idx="21">
                  <c:v>17.760000000000002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4EB-4B3B-BC94-0E7A32B15A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5977888"/>
        <c:axId val="875979200"/>
      </c:lineChart>
      <c:catAx>
        <c:axId val="87597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5979200"/>
        <c:crosses val="autoZero"/>
        <c:auto val="1"/>
        <c:lblAlgn val="ctr"/>
        <c:lblOffset val="100"/>
        <c:tickLblSkip val="5"/>
        <c:tickMarkSkip val="5"/>
        <c:noMultiLvlLbl val="0"/>
      </c:catAx>
      <c:valAx>
        <c:axId val="875979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B0604020202020204" charset="0"/>
                <a:ea typeface="Roboto" panose="020B0604020202020204" charset="0"/>
                <a:cs typeface="+mn-cs"/>
              </a:defRPr>
            </a:pPr>
            <a:endParaRPr lang="en-US"/>
          </a:p>
        </c:txPr>
        <c:crossAx val="875977888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504376717955707E-2"/>
          <c:y val="4.2884620719629368E-2"/>
          <c:w val="0.90899926841168288"/>
          <c:h val="0.8163440109488713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BC521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BC521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F4-43C4-AEC4-F646AAF21BE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2FF4-43C4-AEC4-F646AAF21BEE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FF4-43C4-AEC4-F646AAF21BE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2FF4-43C4-AEC4-F646AAF21BEE}"/>
              </c:ext>
            </c:extLst>
          </c:dPt>
          <c:dPt>
            <c:idx val="8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2FF4-43C4-AEC4-F646AAF21BEE}"/>
              </c:ext>
            </c:extLst>
          </c:dPt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FF4-43C4-AEC4-F646AAF21BEE}"/>
              </c:ext>
            </c:extLst>
          </c:dPt>
          <c:dPt>
            <c:idx val="1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FF4-43C4-AEC4-F646AAF21BEE}"/>
              </c:ext>
            </c:extLst>
          </c:dPt>
          <c:dPt>
            <c:idx val="19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FF4-43C4-AEC4-F646AAF21BEE}"/>
              </c:ext>
            </c:extLst>
          </c:dPt>
          <c:cat>
            <c:numRef>
              <c:f>Sheet1!$A$2:$A$23</c:f>
              <c:numCache>
                <c:formatCode>General</c:formatCode>
                <c:ptCount val="2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</c:numCache>
            </c:num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6936290.1143499976</c:v>
                </c:pt>
                <c:pt idx="1">
                  <c:v>6993828.5835699942</c:v>
                </c:pt>
                <c:pt idx="2">
                  <c:v>2642727.0586499972</c:v>
                </c:pt>
                <c:pt idx="3">
                  <c:v>6160726.734059995</c:v>
                </c:pt>
                <c:pt idx="4">
                  <c:v>5913351.8011099957</c:v>
                </c:pt>
                <c:pt idx="5">
                  <c:v>12794935.591720004</c:v>
                </c:pt>
                <c:pt idx="6">
                  <c:v>8626128.4688600004</c:v>
                </c:pt>
                <c:pt idx="7">
                  <c:v>8753524.2240700051</c:v>
                </c:pt>
                <c:pt idx="8">
                  <c:v>12085821.845816003</c:v>
                </c:pt>
                <c:pt idx="9">
                  <c:v>10219578.334640993</c:v>
                </c:pt>
                <c:pt idx="10">
                  <c:v>8426095.9181190003</c:v>
                </c:pt>
                <c:pt idx="11">
                  <c:v>15971415.284062013</c:v>
                </c:pt>
                <c:pt idx="12">
                  <c:v>4908301.9608903043</c:v>
                </c:pt>
                <c:pt idx="13">
                  <c:v>5117356.806245001</c:v>
                </c:pt>
                <c:pt idx="14">
                  <c:v>10380505.908030003</c:v>
                </c:pt>
                <c:pt idx="15">
                  <c:v>10173787.158210002</c:v>
                </c:pt>
                <c:pt idx="16">
                  <c:v>9615905.7221210022</c:v>
                </c:pt>
                <c:pt idx="17">
                  <c:v>11904862.979640001</c:v>
                </c:pt>
                <c:pt idx="18">
                  <c:v>4612055.338708288</c:v>
                </c:pt>
                <c:pt idx="19">
                  <c:v>12951392.839062002</c:v>
                </c:pt>
                <c:pt idx="20">
                  <c:v>5847568.4629670018</c:v>
                </c:pt>
                <c:pt idx="21">
                  <c:v>3521017.6377990022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FF4-43C4-AEC4-F646AAF21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75977888"/>
        <c:axId val="875979200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Sheet1!$C$2:$C$23</c:f>
              <c:numCache>
                <c:formatCode>General</c:formatCode>
                <c:ptCount val="22"/>
                <c:pt idx="0">
                  <c:v>10274075.41965103</c:v>
                </c:pt>
                <c:pt idx="1">
                  <c:v>10274075.41965103</c:v>
                </c:pt>
                <c:pt idx="2">
                  <c:v>10274075.41965103</c:v>
                </c:pt>
                <c:pt idx="3">
                  <c:v>10274075.41965103</c:v>
                </c:pt>
                <c:pt idx="4">
                  <c:v>10274075.41965103</c:v>
                </c:pt>
                <c:pt idx="5">
                  <c:v>10274075.41965103</c:v>
                </c:pt>
                <c:pt idx="6">
                  <c:v>10274075.41965103</c:v>
                </c:pt>
                <c:pt idx="7">
                  <c:v>10274075.41965103</c:v>
                </c:pt>
                <c:pt idx="8">
                  <c:v>10274075.41965103</c:v>
                </c:pt>
                <c:pt idx="9">
                  <c:v>10274075.41965103</c:v>
                </c:pt>
                <c:pt idx="10">
                  <c:v>10274075.41965103</c:v>
                </c:pt>
                <c:pt idx="11">
                  <c:v>10274075.41965103</c:v>
                </c:pt>
                <c:pt idx="12">
                  <c:v>10274075.41965103</c:v>
                </c:pt>
                <c:pt idx="13">
                  <c:v>10274075.41965103</c:v>
                </c:pt>
                <c:pt idx="14">
                  <c:v>10274075.41965103</c:v>
                </c:pt>
                <c:pt idx="15">
                  <c:v>10274075.41965103</c:v>
                </c:pt>
                <c:pt idx="16">
                  <c:v>10274075.41965103</c:v>
                </c:pt>
                <c:pt idx="17">
                  <c:v>10274075.41965103</c:v>
                </c:pt>
                <c:pt idx="18">
                  <c:v>10274075.41965103</c:v>
                </c:pt>
                <c:pt idx="19">
                  <c:v>10274075.41965103</c:v>
                </c:pt>
                <c:pt idx="20">
                  <c:v>10274075.41965103</c:v>
                </c:pt>
                <c:pt idx="21">
                  <c:v>10274075.41965103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2FF4-43C4-AEC4-F646AAF21B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75977888"/>
        <c:axId val="875979200"/>
      </c:lineChart>
      <c:catAx>
        <c:axId val="875977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5979200"/>
        <c:crosses val="autoZero"/>
        <c:auto val="1"/>
        <c:lblAlgn val="ctr"/>
        <c:lblOffset val="100"/>
        <c:tickLblSkip val="5"/>
        <c:noMultiLvlLbl val="0"/>
      </c:catAx>
      <c:valAx>
        <c:axId val="875979200"/>
        <c:scaling>
          <c:orientation val="minMax"/>
          <c:max val="4000000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B0604020202020204" charset="0"/>
                <a:ea typeface="Roboto" panose="020B0604020202020204" charset="0"/>
                <a:cs typeface="+mn-cs"/>
              </a:defRPr>
            </a:pPr>
            <a:endParaRPr lang="en-US"/>
          </a:p>
        </c:txPr>
        <c:crossAx val="875977888"/>
        <c:crosses val="autoZero"/>
        <c:crossBetween val="between"/>
        <c:majorUnit val="10000000"/>
        <c:dispUnits>
          <c:builtInUnit val="millions"/>
        </c:dispUnits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93551929186044"/>
          <c:y val="0.1702344260482144"/>
          <c:w val="0.84482404693911239"/>
          <c:h val="0.70673995968020364"/>
        </c:manualLayout>
      </c:layout>
      <c:lineChart>
        <c:grouping val="standard"/>
        <c:varyColors val="0"/>
        <c:ser>
          <c:idx val="1"/>
          <c:order val="0"/>
          <c:tx>
            <c:strRef>
              <c:f>sheet1!$C$5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solidFill>
                <a:srgbClr val="FFB37D"/>
              </a:solidFill>
            </a:ln>
          </c:spPr>
          <c:marker>
            <c:symbol val="none"/>
          </c:marker>
          <c:dPt>
            <c:idx val="107"/>
            <c:bubble3D val="0"/>
            <c:spPr>
              <a:ln w="38100">
                <a:solidFill>
                  <a:srgbClr val="FFB37D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923-48D2-BDB1-631E80BB78C1}"/>
              </c:ext>
            </c:extLst>
          </c:dPt>
          <c:cat>
            <c:strRef>
              <c:f>sheet1!$B$6:$B$132</c:f>
              <c:strCache>
                <c:ptCount val="127"/>
                <c:pt idx="0">
                  <c:v>1895</c:v>
                </c:pt>
                <c:pt idx="1">
                  <c:v>1896</c:v>
                </c:pt>
                <c:pt idx="2">
                  <c:v>1897</c:v>
                </c:pt>
                <c:pt idx="3">
                  <c:v>1898</c:v>
                </c:pt>
                <c:pt idx="4">
                  <c:v>1899</c:v>
                </c:pt>
                <c:pt idx="5">
                  <c:v>1900</c:v>
                </c:pt>
                <c:pt idx="6">
                  <c:v>1901</c:v>
                </c:pt>
                <c:pt idx="7">
                  <c:v>1902</c:v>
                </c:pt>
                <c:pt idx="8">
                  <c:v>1903</c:v>
                </c:pt>
                <c:pt idx="9">
                  <c:v>1904</c:v>
                </c:pt>
                <c:pt idx="10">
                  <c:v>1905</c:v>
                </c:pt>
                <c:pt idx="11">
                  <c:v>1906</c:v>
                </c:pt>
                <c:pt idx="12">
                  <c:v>1907</c:v>
                </c:pt>
                <c:pt idx="13">
                  <c:v>1908</c:v>
                </c:pt>
                <c:pt idx="14">
                  <c:v>1909</c:v>
                </c:pt>
                <c:pt idx="15">
                  <c:v>1910</c:v>
                </c:pt>
                <c:pt idx="16">
                  <c:v>1911</c:v>
                </c:pt>
                <c:pt idx="17">
                  <c:v>1912</c:v>
                </c:pt>
                <c:pt idx="18">
                  <c:v>1913</c:v>
                </c:pt>
                <c:pt idx="19">
                  <c:v>1914</c:v>
                </c:pt>
                <c:pt idx="20">
                  <c:v>1915</c:v>
                </c:pt>
                <c:pt idx="21">
                  <c:v>1916</c:v>
                </c:pt>
                <c:pt idx="22">
                  <c:v>1917</c:v>
                </c:pt>
                <c:pt idx="23">
                  <c:v>1918</c:v>
                </c:pt>
                <c:pt idx="24">
                  <c:v>1919</c:v>
                </c:pt>
                <c:pt idx="25">
                  <c:v>1920</c:v>
                </c:pt>
                <c:pt idx="26">
                  <c:v>1921</c:v>
                </c:pt>
                <c:pt idx="27">
                  <c:v>1922</c:v>
                </c:pt>
                <c:pt idx="28">
                  <c:v>1923</c:v>
                </c:pt>
                <c:pt idx="29">
                  <c:v>1924</c:v>
                </c:pt>
                <c:pt idx="30">
                  <c:v>1925</c:v>
                </c:pt>
                <c:pt idx="31">
                  <c:v>1926</c:v>
                </c:pt>
                <c:pt idx="32">
                  <c:v>1927</c:v>
                </c:pt>
                <c:pt idx="33">
                  <c:v>1928</c:v>
                </c:pt>
                <c:pt idx="34">
                  <c:v>1929</c:v>
                </c:pt>
                <c:pt idx="35">
                  <c:v>1930</c:v>
                </c:pt>
                <c:pt idx="36">
                  <c:v>1931</c:v>
                </c:pt>
                <c:pt idx="37">
                  <c:v>1932</c:v>
                </c:pt>
                <c:pt idx="38">
                  <c:v>1933</c:v>
                </c:pt>
                <c:pt idx="39">
                  <c:v>1934</c:v>
                </c:pt>
                <c:pt idx="40">
                  <c:v>1935</c:v>
                </c:pt>
                <c:pt idx="41">
                  <c:v>1936</c:v>
                </c:pt>
                <c:pt idx="42">
                  <c:v>1937</c:v>
                </c:pt>
                <c:pt idx="43">
                  <c:v>1938</c:v>
                </c:pt>
                <c:pt idx="44">
                  <c:v>1939</c:v>
                </c:pt>
                <c:pt idx="45">
                  <c:v>1940</c:v>
                </c:pt>
                <c:pt idx="46">
                  <c:v>1941</c:v>
                </c:pt>
                <c:pt idx="47">
                  <c:v>1942</c:v>
                </c:pt>
                <c:pt idx="48">
                  <c:v>1943</c:v>
                </c:pt>
                <c:pt idx="49">
                  <c:v>1944</c:v>
                </c:pt>
                <c:pt idx="50">
                  <c:v>1945</c:v>
                </c:pt>
                <c:pt idx="51">
                  <c:v>1946</c:v>
                </c:pt>
                <c:pt idx="52">
                  <c:v>1947</c:v>
                </c:pt>
                <c:pt idx="53">
                  <c:v>1948</c:v>
                </c:pt>
                <c:pt idx="54">
                  <c:v>1949</c:v>
                </c:pt>
                <c:pt idx="55">
                  <c:v>1950</c:v>
                </c:pt>
                <c:pt idx="56">
                  <c:v>1951</c:v>
                </c:pt>
                <c:pt idx="57">
                  <c:v>1952</c:v>
                </c:pt>
                <c:pt idx="58">
                  <c:v>1953</c:v>
                </c:pt>
                <c:pt idx="59">
                  <c:v>1954</c:v>
                </c:pt>
                <c:pt idx="60">
                  <c:v>1955</c:v>
                </c:pt>
                <c:pt idx="61">
                  <c:v>1956</c:v>
                </c:pt>
                <c:pt idx="62">
                  <c:v>1957</c:v>
                </c:pt>
                <c:pt idx="63">
                  <c:v>1958</c:v>
                </c:pt>
                <c:pt idx="64">
                  <c:v>1959</c:v>
                </c:pt>
                <c:pt idx="65">
                  <c:v>1960</c:v>
                </c:pt>
                <c:pt idx="66">
                  <c:v>1961</c:v>
                </c:pt>
                <c:pt idx="67">
                  <c:v>1962</c:v>
                </c:pt>
                <c:pt idx="68">
                  <c:v>1963</c:v>
                </c:pt>
                <c:pt idx="69">
                  <c:v>1964</c:v>
                </c:pt>
                <c:pt idx="70">
                  <c:v>1965</c:v>
                </c:pt>
                <c:pt idx="71">
                  <c:v>1966</c:v>
                </c:pt>
                <c:pt idx="72">
                  <c:v>1967</c:v>
                </c:pt>
                <c:pt idx="73">
                  <c:v>1968</c:v>
                </c:pt>
                <c:pt idx="74">
                  <c:v>1969</c:v>
                </c:pt>
                <c:pt idx="75">
                  <c:v>1970</c:v>
                </c:pt>
                <c:pt idx="76">
                  <c:v>1971</c:v>
                </c:pt>
                <c:pt idx="77">
                  <c:v>1972</c:v>
                </c:pt>
                <c:pt idx="78">
                  <c:v>1973</c:v>
                </c:pt>
                <c:pt idx="79">
                  <c:v>1974</c:v>
                </c:pt>
                <c:pt idx="80">
                  <c:v>1975</c:v>
                </c:pt>
                <c:pt idx="81">
                  <c:v>1976</c:v>
                </c:pt>
                <c:pt idx="82">
                  <c:v>1977</c:v>
                </c:pt>
                <c:pt idx="83">
                  <c:v>1978</c:v>
                </c:pt>
                <c:pt idx="84">
                  <c:v>1979</c:v>
                </c:pt>
                <c:pt idx="85">
                  <c:v>1980</c:v>
                </c:pt>
                <c:pt idx="86">
                  <c:v>1981</c:v>
                </c:pt>
                <c:pt idx="87">
                  <c:v>1982</c:v>
                </c:pt>
                <c:pt idx="88">
                  <c:v>1983</c:v>
                </c:pt>
                <c:pt idx="89">
                  <c:v>1984</c:v>
                </c:pt>
                <c:pt idx="90">
                  <c:v>1985</c:v>
                </c:pt>
                <c:pt idx="91">
                  <c:v>1986</c:v>
                </c:pt>
                <c:pt idx="92">
                  <c:v>1987</c:v>
                </c:pt>
                <c:pt idx="93">
                  <c:v>1988</c:v>
                </c:pt>
                <c:pt idx="94">
                  <c:v>1989</c:v>
                </c:pt>
                <c:pt idx="95">
                  <c:v>1990</c:v>
                </c:pt>
                <c:pt idx="96">
                  <c:v>1991</c:v>
                </c:pt>
                <c:pt idx="97">
                  <c:v>1992</c:v>
                </c:pt>
                <c:pt idx="98">
                  <c:v>1993</c:v>
                </c:pt>
                <c:pt idx="99">
                  <c:v>1994</c:v>
                </c:pt>
                <c:pt idx="100">
                  <c:v>1995</c:v>
                </c:pt>
                <c:pt idx="101">
                  <c:v>1996</c:v>
                </c:pt>
                <c:pt idx="102">
                  <c:v>1997</c:v>
                </c:pt>
                <c:pt idx="103">
                  <c:v>1998</c:v>
                </c:pt>
                <c:pt idx="104">
                  <c:v>1999</c:v>
                </c:pt>
                <c:pt idx="105">
                  <c:v>2000</c:v>
                </c:pt>
                <c:pt idx="106">
                  <c:v>2001</c:v>
                </c:pt>
                <c:pt idx="107">
                  <c:v>2002</c:v>
                </c:pt>
                <c:pt idx="108">
                  <c:v>2003</c:v>
                </c:pt>
                <c:pt idx="109">
                  <c:v>2004</c:v>
                </c:pt>
                <c:pt idx="110">
                  <c:v>2005</c:v>
                </c:pt>
                <c:pt idx="111">
                  <c:v>2006</c:v>
                </c:pt>
                <c:pt idx="112">
                  <c:v>2007</c:v>
                </c:pt>
                <c:pt idx="113">
                  <c:v>2008</c:v>
                </c:pt>
                <c:pt idx="114">
                  <c:v>2009</c:v>
                </c:pt>
                <c:pt idx="115">
                  <c:v>2010</c:v>
                </c:pt>
                <c:pt idx="116">
                  <c:v>2011</c:v>
                </c:pt>
                <c:pt idx="117">
                  <c:v>2012</c:v>
                </c:pt>
                <c:pt idx="118">
                  <c:v>2013</c:v>
                </c:pt>
                <c:pt idx="119">
                  <c:v>2014</c:v>
                </c:pt>
                <c:pt idx="120">
                  <c:v>2015</c:v>
                </c:pt>
                <c:pt idx="121">
                  <c:v>2016</c:v>
                </c:pt>
                <c:pt idx="122">
                  <c:v>2017</c:v>
                </c:pt>
                <c:pt idx="123">
                  <c:v>2018</c:v>
                </c:pt>
                <c:pt idx="124">
                  <c:v>2019</c:v>
                </c:pt>
                <c:pt idx="125">
                  <c:v>2020</c:v>
                </c:pt>
                <c:pt idx="126">
                  <c:v>2021</c:v>
                </c:pt>
              </c:strCache>
            </c:strRef>
          </c:cat>
          <c:val>
            <c:numRef>
              <c:f>sheet1!$C$6:$C$132</c:f>
              <c:numCache>
                <c:formatCode>General</c:formatCode>
                <c:ptCount val="127"/>
                <c:pt idx="0">
                  <c:v>56.5</c:v>
                </c:pt>
                <c:pt idx="1">
                  <c:v>57.5</c:v>
                </c:pt>
                <c:pt idx="2">
                  <c:v>56.5</c:v>
                </c:pt>
                <c:pt idx="3">
                  <c:v>56.7</c:v>
                </c:pt>
                <c:pt idx="4">
                  <c:v>56.6</c:v>
                </c:pt>
                <c:pt idx="5">
                  <c:v>57.5</c:v>
                </c:pt>
                <c:pt idx="6">
                  <c:v>57.2</c:v>
                </c:pt>
                <c:pt idx="7">
                  <c:v>56.2</c:v>
                </c:pt>
                <c:pt idx="8">
                  <c:v>56.2</c:v>
                </c:pt>
                <c:pt idx="9">
                  <c:v>57.4</c:v>
                </c:pt>
                <c:pt idx="10">
                  <c:v>57.1</c:v>
                </c:pt>
                <c:pt idx="11">
                  <c:v>57.2</c:v>
                </c:pt>
                <c:pt idx="12">
                  <c:v>56.5</c:v>
                </c:pt>
                <c:pt idx="13">
                  <c:v>56.2</c:v>
                </c:pt>
                <c:pt idx="14">
                  <c:v>56.2</c:v>
                </c:pt>
                <c:pt idx="15">
                  <c:v>57.7</c:v>
                </c:pt>
                <c:pt idx="16">
                  <c:v>55.4</c:v>
                </c:pt>
                <c:pt idx="17">
                  <c:v>55.5</c:v>
                </c:pt>
                <c:pt idx="18">
                  <c:v>56.4</c:v>
                </c:pt>
                <c:pt idx="19">
                  <c:v>57.4</c:v>
                </c:pt>
                <c:pt idx="20">
                  <c:v>56.7</c:v>
                </c:pt>
                <c:pt idx="21">
                  <c:v>55.6</c:v>
                </c:pt>
                <c:pt idx="22">
                  <c:v>56.6</c:v>
                </c:pt>
                <c:pt idx="23">
                  <c:v>56.8</c:v>
                </c:pt>
                <c:pt idx="24">
                  <c:v>56.3</c:v>
                </c:pt>
                <c:pt idx="25">
                  <c:v>56.1</c:v>
                </c:pt>
                <c:pt idx="26">
                  <c:v>57.3</c:v>
                </c:pt>
                <c:pt idx="27">
                  <c:v>56.1</c:v>
                </c:pt>
                <c:pt idx="28">
                  <c:v>56.4</c:v>
                </c:pt>
                <c:pt idx="29">
                  <c:v>57.1</c:v>
                </c:pt>
                <c:pt idx="30">
                  <c:v>57.1</c:v>
                </c:pt>
                <c:pt idx="31">
                  <c:v>58.8</c:v>
                </c:pt>
                <c:pt idx="32">
                  <c:v>56.9</c:v>
                </c:pt>
                <c:pt idx="33">
                  <c:v>57.7</c:v>
                </c:pt>
                <c:pt idx="34">
                  <c:v>57.2</c:v>
                </c:pt>
                <c:pt idx="35">
                  <c:v>56.9</c:v>
                </c:pt>
                <c:pt idx="36">
                  <c:v>58.3</c:v>
                </c:pt>
                <c:pt idx="37">
                  <c:v>56.9</c:v>
                </c:pt>
                <c:pt idx="38">
                  <c:v>56.7</c:v>
                </c:pt>
                <c:pt idx="39">
                  <c:v>59.7</c:v>
                </c:pt>
                <c:pt idx="40">
                  <c:v>56.8</c:v>
                </c:pt>
                <c:pt idx="41">
                  <c:v>58.6</c:v>
                </c:pt>
                <c:pt idx="42">
                  <c:v>57.2</c:v>
                </c:pt>
                <c:pt idx="43">
                  <c:v>57.2</c:v>
                </c:pt>
                <c:pt idx="44">
                  <c:v>58.3</c:v>
                </c:pt>
                <c:pt idx="45">
                  <c:v>58.8</c:v>
                </c:pt>
                <c:pt idx="46">
                  <c:v>57.1</c:v>
                </c:pt>
                <c:pt idx="47">
                  <c:v>57</c:v>
                </c:pt>
                <c:pt idx="48">
                  <c:v>57.8</c:v>
                </c:pt>
                <c:pt idx="49">
                  <c:v>56.2</c:v>
                </c:pt>
                <c:pt idx="50">
                  <c:v>57.1</c:v>
                </c:pt>
                <c:pt idx="51">
                  <c:v>56.7</c:v>
                </c:pt>
                <c:pt idx="52">
                  <c:v>57.6</c:v>
                </c:pt>
                <c:pt idx="53">
                  <c:v>55.6</c:v>
                </c:pt>
                <c:pt idx="54">
                  <c:v>56.2</c:v>
                </c:pt>
                <c:pt idx="55">
                  <c:v>58.1</c:v>
                </c:pt>
                <c:pt idx="56">
                  <c:v>57.2</c:v>
                </c:pt>
                <c:pt idx="57">
                  <c:v>56.8</c:v>
                </c:pt>
                <c:pt idx="58">
                  <c:v>57.2</c:v>
                </c:pt>
                <c:pt idx="59">
                  <c:v>57.6</c:v>
                </c:pt>
                <c:pt idx="60">
                  <c:v>56.2</c:v>
                </c:pt>
                <c:pt idx="61">
                  <c:v>57</c:v>
                </c:pt>
                <c:pt idx="62">
                  <c:v>57.1</c:v>
                </c:pt>
                <c:pt idx="63">
                  <c:v>58.9</c:v>
                </c:pt>
                <c:pt idx="64">
                  <c:v>59</c:v>
                </c:pt>
                <c:pt idx="65">
                  <c:v>58</c:v>
                </c:pt>
                <c:pt idx="66">
                  <c:v>57.8</c:v>
                </c:pt>
                <c:pt idx="67">
                  <c:v>57.4</c:v>
                </c:pt>
                <c:pt idx="68">
                  <c:v>57.1</c:v>
                </c:pt>
                <c:pt idx="69">
                  <c:v>56.6</c:v>
                </c:pt>
                <c:pt idx="70">
                  <c:v>56.7</c:v>
                </c:pt>
                <c:pt idx="71">
                  <c:v>58</c:v>
                </c:pt>
                <c:pt idx="72">
                  <c:v>57.5</c:v>
                </c:pt>
                <c:pt idx="73">
                  <c:v>57.6</c:v>
                </c:pt>
                <c:pt idx="74">
                  <c:v>57.5</c:v>
                </c:pt>
                <c:pt idx="75">
                  <c:v>57.8</c:v>
                </c:pt>
                <c:pt idx="76">
                  <c:v>56.2</c:v>
                </c:pt>
                <c:pt idx="77">
                  <c:v>57.3</c:v>
                </c:pt>
                <c:pt idx="78">
                  <c:v>57.3</c:v>
                </c:pt>
                <c:pt idx="79">
                  <c:v>57.6</c:v>
                </c:pt>
                <c:pt idx="80">
                  <c:v>56.3</c:v>
                </c:pt>
                <c:pt idx="81">
                  <c:v>57.5</c:v>
                </c:pt>
                <c:pt idx="82">
                  <c:v>58</c:v>
                </c:pt>
                <c:pt idx="83">
                  <c:v>57.6</c:v>
                </c:pt>
                <c:pt idx="84">
                  <c:v>57.7</c:v>
                </c:pt>
                <c:pt idx="85">
                  <c:v>58.1</c:v>
                </c:pt>
                <c:pt idx="86">
                  <c:v>59.3</c:v>
                </c:pt>
                <c:pt idx="87">
                  <c:v>56.3</c:v>
                </c:pt>
                <c:pt idx="88">
                  <c:v>57.6</c:v>
                </c:pt>
                <c:pt idx="89">
                  <c:v>58.2</c:v>
                </c:pt>
                <c:pt idx="90">
                  <c:v>57.3</c:v>
                </c:pt>
                <c:pt idx="91">
                  <c:v>58.9</c:v>
                </c:pt>
                <c:pt idx="92">
                  <c:v>58.3</c:v>
                </c:pt>
                <c:pt idx="93">
                  <c:v>58.8</c:v>
                </c:pt>
                <c:pt idx="94">
                  <c:v>58.1</c:v>
                </c:pt>
                <c:pt idx="95">
                  <c:v>58</c:v>
                </c:pt>
                <c:pt idx="96">
                  <c:v>58.1</c:v>
                </c:pt>
                <c:pt idx="97">
                  <c:v>59.3</c:v>
                </c:pt>
                <c:pt idx="98">
                  <c:v>57.7</c:v>
                </c:pt>
                <c:pt idx="99">
                  <c:v>58</c:v>
                </c:pt>
                <c:pt idx="100">
                  <c:v>58.9</c:v>
                </c:pt>
                <c:pt idx="101">
                  <c:v>59.6</c:v>
                </c:pt>
                <c:pt idx="102">
                  <c:v>59.1</c:v>
                </c:pt>
                <c:pt idx="103">
                  <c:v>56.7</c:v>
                </c:pt>
                <c:pt idx="104">
                  <c:v>58</c:v>
                </c:pt>
                <c:pt idx="105">
                  <c:v>58.8</c:v>
                </c:pt>
                <c:pt idx="106">
                  <c:v>59.1</c:v>
                </c:pt>
                <c:pt idx="107">
                  <c:v>58.8</c:v>
                </c:pt>
                <c:pt idx="108">
                  <c:v>59.4</c:v>
                </c:pt>
                <c:pt idx="109">
                  <c:v>58.9</c:v>
                </c:pt>
                <c:pt idx="110">
                  <c:v>58.6</c:v>
                </c:pt>
                <c:pt idx="111">
                  <c:v>58.6</c:v>
                </c:pt>
                <c:pt idx="112">
                  <c:v>58.9</c:v>
                </c:pt>
                <c:pt idx="113">
                  <c:v>58.9</c:v>
                </c:pt>
                <c:pt idx="114">
                  <c:v>58.8</c:v>
                </c:pt>
                <c:pt idx="115">
                  <c:v>57.7</c:v>
                </c:pt>
                <c:pt idx="116">
                  <c:v>57.4</c:v>
                </c:pt>
                <c:pt idx="117">
                  <c:v>59.5</c:v>
                </c:pt>
                <c:pt idx="118">
                  <c:v>59.3</c:v>
                </c:pt>
                <c:pt idx="119">
                  <c:v>61.4</c:v>
                </c:pt>
                <c:pt idx="120">
                  <c:v>60.8</c:v>
                </c:pt>
                <c:pt idx="121">
                  <c:v>60.1</c:v>
                </c:pt>
                <c:pt idx="122">
                  <c:v>60.3</c:v>
                </c:pt>
                <c:pt idx="123">
                  <c:v>60.1</c:v>
                </c:pt>
                <c:pt idx="124">
                  <c:v>58.4</c:v>
                </c:pt>
                <c:pt idx="125">
                  <c:v>60.5</c:v>
                </c:pt>
                <c:pt idx="126">
                  <c:v>60.4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7E-B205-445D-88BB-DB590F89E285}"/>
            </c:ext>
          </c:extLst>
        </c:ser>
        <c:ser>
          <c:idx val="0"/>
          <c:order val="1"/>
          <c:tx>
            <c:strRef>
              <c:f>sheet1!$D$5</c:f>
              <c:strCache>
                <c:ptCount val="1"/>
                <c:pt idx="0">
                  <c:v>1901-2000 Mean</c:v>
                </c:pt>
              </c:strCache>
            </c:strRef>
          </c:tx>
          <c:spPr>
            <a:ln w="38100">
              <a:solidFill>
                <a:srgbClr val="7FBAF5"/>
              </a:solidFill>
              <a:prstDash val="dash"/>
            </a:ln>
          </c:spPr>
          <c:marker>
            <c:symbol val="none"/>
          </c:marker>
          <c:cat>
            <c:strRef>
              <c:f>sheet1!$B$6:$B$132</c:f>
              <c:strCache>
                <c:ptCount val="127"/>
                <c:pt idx="0">
                  <c:v>1895</c:v>
                </c:pt>
                <c:pt idx="1">
                  <c:v>1896</c:v>
                </c:pt>
                <c:pt idx="2">
                  <c:v>1897</c:v>
                </c:pt>
                <c:pt idx="3">
                  <c:v>1898</c:v>
                </c:pt>
                <c:pt idx="4">
                  <c:v>1899</c:v>
                </c:pt>
                <c:pt idx="5">
                  <c:v>1900</c:v>
                </c:pt>
                <c:pt idx="6">
                  <c:v>1901</c:v>
                </c:pt>
                <c:pt idx="7">
                  <c:v>1902</c:v>
                </c:pt>
                <c:pt idx="8">
                  <c:v>1903</c:v>
                </c:pt>
                <c:pt idx="9">
                  <c:v>1904</c:v>
                </c:pt>
                <c:pt idx="10">
                  <c:v>1905</c:v>
                </c:pt>
                <c:pt idx="11">
                  <c:v>1906</c:v>
                </c:pt>
                <c:pt idx="12">
                  <c:v>1907</c:v>
                </c:pt>
                <c:pt idx="13">
                  <c:v>1908</c:v>
                </c:pt>
                <c:pt idx="14">
                  <c:v>1909</c:v>
                </c:pt>
                <c:pt idx="15">
                  <c:v>1910</c:v>
                </c:pt>
                <c:pt idx="16">
                  <c:v>1911</c:v>
                </c:pt>
                <c:pt idx="17">
                  <c:v>1912</c:v>
                </c:pt>
                <c:pt idx="18">
                  <c:v>1913</c:v>
                </c:pt>
                <c:pt idx="19">
                  <c:v>1914</c:v>
                </c:pt>
                <c:pt idx="20">
                  <c:v>1915</c:v>
                </c:pt>
                <c:pt idx="21">
                  <c:v>1916</c:v>
                </c:pt>
                <c:pt idx="22">
                  <c:v>1917</c:v>
                </c:pt>
                <c:pt idx="23">
                  <c:v>1918</c:v>
                </c:pt>
                <c:pt idx="24">
                  <c:v>1919</c:v>
                </c:pt>
                <c:pt idx="25">
                  <c:v>1920</c:v>
                </c:pt>
                <c:pt idx="26">
                  <c:v>1921</c:v>
                </c:pt>
                <c:pt idx="27">
                  <c:v>1922</c:v>
                </c:pt>
                <c:pt idx="28">
                  <c:v>1923</c:v>
                </c:pt>
                <c:pt idx="29">
                  <c:v>1924</c:v>
                </c:pt>
                <c:pt idx="30">
                  <c:v>1925</c:v>
                </c:pt>
                <c:pt idx="31">
                  <c:v>1926</c:v>
                </c:pt>
                <c:pt idx="32">
                  <c:v>1927</c:v>
                </c:pt>
                <c:pt idx="33">
                  <c:v>1928</c:v>
                </c:pt>
                <c:pt idx="34">
                  <c:v>1929</c:v>
                </c:pt>
                <c:pt idx="35">
                  <c:v>1930</c:v>
                </c:pt>
                <c:pt idx="36">
                  <c:v>1931</c:v>
                </c:pt>
                <c:pt idx="37">
                  <c:v>1932</c:v>
                </c:pt>
                <c:pt idx="38">
                  <c:v>1933</c:v>
                </c:pt>
                <c:pt idx="39">
                  <c:v>1934</c:v>
                </c:pt>
                <c:pt idx="40">
                  <c:v>1935</c:v>
                </c:pt>
                <c:pt idx="41">
                  <c:v>1936</c:v>
                </c:pt>
                <c:pt idx="42">
                  <c:v>1937</c:v>
                </c:pt>
                <c:pt idx="43">
                  <c:v>1938</c:v>
                </c:pt>
                <c:pt idx="44">
                  <c:v>1939</c:v>
                </c:pt>
                <c:pt idx="45">
                  <c:v>1940</c:v>
                </c:pt>
                <c:pt idx="46">
                  <c:v>1941</c:v>
                </c:pt>
                <c:pt idx="47">
                  <c:v>1942</c:v>
                </c:pt>
                <c:pt idx="48">
                  <c:v>1943</c:v>
                </c:pt>
                <c:pt idx="49">
                  <c:v>1944</c:v>
                </c:pt>
                <c:pt idx="50">
                  <c:v>1945</c:v>
                </c:pt>
                <c:pt idx="51">
                  <c:v>1946</c:v>
                </c:pt>
                <c:pt idx="52">
                  <c:v>1947</c:v>
                </c:pt>
                <c:pt idx="53">
                  <c:v>1948</c:v>
                </c:pt>
                <c:pt idx="54">
                  <c:v>1949</c:v>
                </c:pt>
                <c:pt idx="55">
                  <c:v>1950</c:v>
                </c:pt>
                <c:pt idx="56">
                  <c:v>1951</c:v>
                </c:pt>
                <c:pt idx="57">
                  <c:v>1952</c:v>
                </c:pt>
                <c:pt idx="58">
                  <c:v>1953</c:v>
                </c:pt>
                <c:pt idx="59">
                  <c:v>1954</c:v>
                </c:pt>
                <c:pt idx="60">
                  <c:v>1955</c:v>
                </c:pt>
                <c:pt idx="61">
                  <c:v>1956</c:v>
                </c:pt>
                <c:pt idx="62">
                  <c:v>1957</c:v>
                </c:pt>
                <c:pt idx="63">
                  <c:v>1958</c:v>
                </c:pt>
                <c:pt idx="64">
                  <c:v>1959</c:v>
                </c:pt>
                <c:pt idx="65">
                  <c:v>1960</c:v>
                </c:pt>
                <c:pt idx="66">
                  <c:v>1961</c:v>
                </c:pt>
                <c:pt idx="67">
                  <c:v>1962</c:v>
                </c:pt>
                <c:pt idx="68">
                  <c:v>1963</c:v>
                </c:pt>
                <c:pt idx="69">
                  <c:v>1964</c:v>
                </c:pt>
                <c:pt idx="70">
                  <c:v>1965</c:v>
                </c:pt>
                <c:pt idx="71">
                  <c:v>1966</c:v>
                </c:pt>
                <c:pt idx="72">
                  <c:v>1967</c:v>
                </c:pt>
                <c:pt idx="73">
                  <c:v>1968</c:v>
                </c:pt>
                <c:pt idx="74">
                  <c:v>1969</c:v>
                </c:pt>
                <c:pt idx="75">
                  <c:v>1970</c:v>
                </c:pt>
                <c:pt idx="76">
                  <c:v>1971</c:v>
                </c:pt>
                <c:pt idx="77">
                  <c:v>1972</c:v>
                </c:pt>
                <c:pt idx="78">
                  <c:v>1973</c:v>
                </c:pt>
                <c:pt idx="79">
                  <c:v>1974</c:v>
                </c:pt>
                <c:pt idx="80">
                  <c:v>1975</c:v>
                </c:pt>
                <c:pt idx="81">
                  <c:v>1976</c:v>
                </c:pt>
                <c:pt idx="82">
                  <c:v>1977</c:v>
                </c:pt>
                <c:pt idx="83">
                  <c:v>1978</c:v>
                </c:pt>
                <c:pt idx="84">
                  <c:v>1979</c:v>
                </c:pt>
                <c:pt idx="85">
                  <c:v>1980</c:v>
                </c:pt>
                <c:pt idx="86">
                  <c:v>1981</c:v>
                </c:pt>
                <c:pt idx="87">
                  <c:v>1982</c:v>
                </c:pt>
                <c:pt idx="88">
                  <c:v>1983</c:v>
                </c:pt>
                <c:pt idx="89">
                  <c:v>1984</c:v>
                </c:pt>
                <c:pt idx="90">
                  <c:v>1985</c:v>
                </c:pt>
                <c:pt idx="91">
                  <c:v>1986</c:v>
                </c:pt>
                <c:pt idx="92">
                  <c:v>1987</c:v>
                </c:pt>
                <c:pt idx="93">
                  <c:v>1988</c:v>
                </c:pt>
                <c:pt idx="94">
                  <c:v>1989</c:v>
                </c:pt>
                <c:pt idx="95">
                  <c:v>1990</c:v>
                </c:pt>
                <c:pt idx="96">
                  <c:v>1991</c:v>
                </c:pt>
                <c:pt idx="97">
                  <c:v>1992</c:v>
                </c:pt>
                <c:pt idx="98">
                  <c:v>1993</c:v>
                </c:pt>
                <c:pt idx="99">
                  <c:v>1994</c:v>
                </c:pt>
                <c:pt idx="100">
                  <c:v>1995</c:v>
                </c:pt>
                <c:pt idx="101">
                  <c:v>1996</c:v>
                </c:pt>
                <c:pt idx="102">
                  <c:v>1997</c:v>
                </c:pt>
                <c:pt idx="103">
                  <c:v>1998</c:v>
                </c:pt>
                <c:pt idx="104">
                  <c:v>1999</c:v>
                </c:pt>
                <c:pt idx="105">
                  <c:v>2000</c:v>
                </c:pt>
                <c:pt idx="106">
                  <c:v>2001</c:v>
                </c:pt>
                <c:pt idx="107">
                  <c:v>2002</c:v>
                </c:pt>
                <c:pt idx="108">
                  <c:v>2003</c:v>
                </c:pt>
                <c:pt idx="109">
                  <c:v>2004</c:v>
                </c:pt>
                <c:pt idx="110">
                  <c:v>2005</c:v>
                </c:pt>
                <c:pt idx="111">
                  <c:v>2006</c:v>
                </c:pt>
                <c:pt idx="112">
                  <c:v>2007</c:v>
                </c:pt>
                <c:pt idx="113">
                  <c:v>2008</c:v>
                </c:pt>
                <c:pt idx="114">
                  <c:v>2009</c:v>
                </c:pt>
                <c:pt idx="115">
                  <c:v>2010</c:v>
                </c:pt>
                <c:pt idx="116">
                  <c:v>2011</c:v>
                </c:pt>
                <c:pt idx="117">
                  <c:v>2012</c:v>
                </c:pt>
                <c:pt idx="118">
                  <c:v>2013</c:v>
                </c:pt>
                <c:pt idx="119">
                  <c:v>2014</c:v>
                </c:pt>
                <c:pt idx="120">
                  <c:v>2015</c:v>
                </c:pt>
                <c:pt idx="121">
                  <c:v>2016</c:v>
                </c:pt>
                <c:pt idx="122">
                  <c:v>2017</c:v>
                </c:pt>
                <c:pt idx="123">
                  <c:v>2018</c:v>
                </c:pt>
                <c:pt idx="124">
                  <c:v>2019</c:v>
                </c:pt>
                <c:pt idx="125">
                  <c:v>2020</c:v>
                </c:pt>
                <c:pt idx="126">
                  <c:v>2021</c:v>
                </c:pt>
              </c:strCache>
            </c:strRef>
          </c:cat>
          <c:val>
            <c:numRef>
              <c:f>sheet1!$D$6:$D$132</c:f>
              <c:numCache>
                <c:formatCode>General</c:formatCode>
                <c:ptCount val="127"/>
                <c:pt idx="0">
                  <c:v>57.4</c:v>
                </c:pt>
                <c:pt idx="1">
                  <c:v>57.4</c:v>
                </c:pt>
                <c:pt idx="2">
                  <c:v>57.4</c:v>
                </c:pt>
                <c:pt idx="3">
                  <c:v>57.4</c:v>
                </c:pt>
                <c:pt idx="4">
                  <c:v>57.4</c:v>
                </c:pt>
                <c:pt idx="5">
                  <c:v>57.4</c:v>
                </c:pt>
                <c:pt idx="6">
                  <c:v>57.4</c:v>
                </c:pt>
                <c:pt idx="7">
                  <c:v>57.4</c:v>
                </c:pt>
                <c:pt idx="8">
                  <c:v>57.4</c:v>
                </c:pt>
                <c:pt idx="9">
                  <c:v>57.4</c:v>
                </c:pt>
                <c:pt idx="10">
                  <c:v>57.4</c:v>
                </c:pt>
                <c:pt idx="11">
                  <c:v>57.4</c:v>
                </c:pt>
                <c:pt idx="12">
                  <c:v>57.4</c:v>
                </c:pt>
                <c:pt idx="13">
                  <c:v>57.4</c:v>
                </c:pt>
                <c:pt idx="14">
                  <c:v>57.4</c:v>
                </c:pt>
                <c:pt idx="15">
                  <c:v>57.4</c:v>
                </c:pt>
                <c:pt idx="16">
                  <c:v>57.4</c:v>
                </c:pt>
                <c:pt idx="17">
                  <c:v>57.4</c:v>
                </c:pt>
                <c:pt idx="18">
                  <c:v>57.4</c:v>
                </c:pt>
                <c:pt idx="19">
                  <c:v>57.4</c:v>
                </c:pt>
                <c:pt idx="20">
                  <c:v>57.4</c:v>
                </c:pt>
                <c:pt idx="21">
                  <c:v>57.4</c:v>
                </c:pt>
                <c:pt idx="22">
                  <c:v>57.4</c:v>
                </c:pt>
                <c:pt idx="23">
                  <c:v>57.4</c:v>
                </c:pt>
                <c:pt idx="24">
                  <c:v>57.4</c:v>
                </c:pt>
                <c:pt idx="25">
                  <c:v>57.4</c:v>
                </c:pt>
                <c:pt idx="26">
                  <c:v>57.4</c:v>
                </c:pt>
                <c:pt idx="27">
                  <c:v>57.4</c:v>
                </c:pt>
                <c:pt idx="28">
                  <c:v>57.4</c:v>
                </c:pt>
                <c:pt idx="29">
                  <c:v>57.4</c:v>
                </c:pt>
                <c:pt idx="30">
                  <c:v>57.4</c:v>
                </c:pt>
                <c:pt idx="31">
                  <c:v>57.4</c:v>
                </c:pt>
                <c:pt idx="32">
                  <c:v>57.4</c:v>
                </c:pt>
                <c:pt idx="33">
                  <c:v>57.4</c:v>
                </c:pt>
                <c:pt idx="34">
                  <c:v>57.4</c:v>
                </c:pt>
                <c:pt idx="35">
                  <c:v>57.4</c:v>
                </c:pt>
                <c:pt idx="36">
                  <c:v>57.4</c:v>
                </c:pt>
                <c:pt idx="37">
                  <c:v>57.4</c:v>
                </c:pt>
                <c:pt idx="38">
                  <c:v>57.4</c:v>
                </c:pt>
                <c:pt idx="39">
                  <c:v>57.4</c:v>
                </c:pt>
                <c:pt idx="40">
                  <c:v>57.4</c:v>
                </c:pt>
                <c:pt idx="41">
                  <c:v>57.4</c:v>
                </c:pt>
                <c:pt idx="42">
                  <c:v>57.4</c:v>
                </c:pt>
                <c:pt idx="43">
                  <c:v>57.4</c:v>
                </c:pt>
                <c:pt idx="44">
                  <c:v>57.4</c:v>
                </c:pt>
                <c:pt idx="45">
                  <c:v>57.4</c:v>
                </c:pt>
                <c:pt idx="46">
                  <c:v>57.4</c:v>
                </c:pt>
                <c:pt idx="47">
                  <c:v>57.4</c:v>
                </c:pt>
                <c:pt idx="48">
                  <c:v>57.4</c:v>
                </c:pt>
                <c:pt idx="49">
                  <c:v>57.4</c:v>
                </c:pt>
                <c:pt idx="50">
                  <c:v>57.4</c:v>
                </c:pt>
                <c:pt idx="51">
                  <c:v>57.4</c:v>
                </c:pt>
                <c:pt idx="52">
                  <c:v>57.4</c:v>
                </c:pt>
                <c:pt idx="53">
                  <c:v>57.4</c:v>
                </c:pt>
                <c:pt idx="54">
                  <c:v>57.4</c:v>
                </c:pt>
                <c:pt idx="55">
                  <c:v>57.4</c:v>
                </c:pt>
                <c:pt idx="56">
                  <c:v>57.4</c:v>
                </c:pt>
                <c:pt idx="57">
                  <c:v>57.4</c:v>
                </c:pt>
                <c:pt idx="58">
                  <c:v>57.4</c:v>
                </c:pt>
                <c:pt idx="59">
                  <c:v>57.4</c:v>
                </c:pt>
                <c:pt idx="60">
                  <c:v>57.4</c:v>
                </c:pt>
                <c:pt idx="61">
                  <c:v>57.4</c:v>
                </c:pt>
                <c:pt idx="62">
                  <c:v>57.4</c:v>
                </c:pt>
                <c:pt idx="63">
                  <c:v>57.4</c:v>
                </c:pt>
                <c:pt idx="64">
                  <c:v>57.4</c:v>
                </c:pt>
                <c:pt idx="65">
                  <c:v>57.4</c:v>
                </c:pt>
                <c:pt idx="66">
                  <c:v>57.4</c:v>
                </c:pt>
                <c:pt idx="67">
                  <c:v>57.4</c:v>
                </c:pt>
                <c:pt idx="68">
                  <c:v>57.4</c:v>
                </c:pt>
                <c:pt idx="69">
                  <c:v>57.4</c:v>
                </c:pt>
                <c:pt idx="70">
                  <c:v>57.4</c:v>
                </c:pt>
                <c:pt idx="71">
                  <c:v>57.4</c:v>
                </c:pt>
                <c:pt idx="72">
                  <c:v>57.4</c:v>
                </c:pt>
                <c:pt idx="73">
                  <c:v>57.4</c:v>
                </c:pt>
                <c:pt idx="74">
                  <c:v>57.4</c:v>
                </c:pt>
                <c:pt idx="75">
                  <c:v>57.4</c:v>
                </c:pt>
                <c:pt idx="76">
                  <c:v>57.4</c:v>
                </c:pt>
                <c:pt idx="77">
                  <c:v>57.4</c:v>
                </c:pt>
                <c:pt idx="78">
                  <c:v>57.4</c:v>
                </c:pt>
                <c:pt idx="79">
                  <c:v>57.4</c:v>
                </c:pt>
                <c:pt idx="80">
                  <c:v>57.4</c:v>
                </c:pt>
                <c:pt idx="81">
                  <c:v>57.4</c:v>
                </c:pt>
                <c:pt idx="82">
                  <c:v>57.4</c:v>
                </c:pt>
                <c:pt idx="83">
                  <c:v>57.4</c:v>
                </c:pt>
                <c:pt idx="84">
                  <c:v>57.4</c:v>
                </c:pt>
                <c:pt idx="85">
                  <c:v>57.4</c:v>
                </c:pt>
                <c:pt idx="86">
                  <c:v>57.4</c:v>
                </c:pt>
                <c:pt idx="87">
                  <c:v>57.4</c:v>
                </c:pt>
                <c:pt idx="88">
                  <c:v>57.4</c:v>
                </c:pt>
                <c:pt idx="89">
                  <c:v>57.4</c:v>
                </c:pt>
                <c:pt idx="90">
                  <c:v>57.4</c:v>
                </c:pt>
                <c:pt idx="91">
                  <c:v>57.4</c:v>
                </c:pt>
                <c:pt idx="92">
                  <c:v>57.4</c:v>
                </c:pt>
                <c:pt idx="93">
                  <c:v>57.4</c:v>
                </c:pt>
                <c:pt idx="94">
                  <c:v>57.4</c:v>
                </c:pt>
                <c:pt idx="95">
                  <c:v>57.4</c:v>
                </c:pt>
                <c:pt idx="96">
                  <c:v>57.4</c:v>
                </c:pt>
                <c:pt idx="97">
                  <c:v>57.4</c:v>
                </c:pt>
                <c:pt idx="98">
                  <c:v>57.4</c:v>
                </c:pt>
                <c:pt idx="99">
                  <c:v>57.4</c:v>
                </c:pt>
                <c:pt idx="100">
                  <c:v>57.4</c:v>
                </c:pt>
                <c:pt idx="101">
                  <c:v>57.4</c:v>
                </c:pt>
                <c:pt idx="102">
                  <c:v>57.4</c:v>
                </c:pt>
                <c:pt idx="103">
                  <c:v>57.4</c:v>
                </c:pt>
                <c:pt idx="104">
                  <c:v>57.4</c:v>
                </c:pt>
                <c:pt idx="105">
                  <c:v>57.4</c:v>
                </c:pt>
                <c:pt idx="106">
                  <c:v>57.4</c:v>
                </c:pt>
                <c:pt idx="107">
                  <c:v>57.4</c:v>
                </c:pt>
                <c:pt idx="108">
                  <c:v>57.4</c:v>
                </c:pt>
                <c:pt idx="109">
                  <c:v>57.4</c:v>
                </c:pt>
                <c:pt idx="110">
                  <c:v>57.4</c:v>
                </c:pt>
                <c:pt idx="111">
                  <c:v>57.4</c:v>
                </c:pt>
                <c:pt idx="112">
                  <c:v>57.4</c:v>
                </c:pt>
                <c:pt idx="113">
                  <c:v>57.4</c:v>
                </c:pt>
                <c:pt idx="114">
                  <c:v>57.4</c:v>
                </c:pt>
                <c:pt idx="115">
                  <c:v>57.4</c:v>
                </c:pt>
                <c:pt idx="116">
                  <c:v>57.4</c:v>
                </c:pt>
                <c:pt idx="117">
                  <c:v>57.4</c:v>
                </c:pt>
                <c:pt idx="118">
                  <c:v>57.4</c:v>
                </c:pt>
                <c:pt idx="119">
                  <c:v>57.4</c:v>
                </c:pt>
                <c:pt idx="120">
                  <c:v>57.4</c:v>
                </c:pt>
                <c:pt idx="121">
                  <c:v>57.4</c:v>
                </c:pt>
                <c:pt idx="122">
                  <c:v>57.4</c:v>
                </c:pt>
                <c:pt idx="123">
                  <c:v>57.4</c:v>
                </c:pt>
                <c:pt idx="124">
                  <c:v>57.4</c:v>
                </c:pt>
                <c:pt idx="125">
                  <c:v>57.4</c:v>
                </c:pt>
                <c:pt idx="126">
                  <c:v>57.4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3-570F-4115-9014-58AD3392D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4422656"/>
        <c:axId val="187064704"/>
        <c:extLst/>
      </c:lineChart>
      <c:catAx>
        <c:axId val="174422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3000000"/>
          <a:lstStyle/>
          <a:p>
            <a:pPr>
              <a:defRPr sz="1600">
                <a:latin typeface="Roboto" panose="02000000000000000000" pitchFamily="2" charset="0"/>
                <a:ea typeface="Roboto" panose="02000000000000000000" pitchFamily="2" charset="0"/>
              </a:defRPr>
            </a:pPr>
            <a:endParaRPr lang="en-US"/>
          </a:p>
        </c:txPr>
        <c:crossAx val="187064704"/>
        <c:crosses val="autoZero"/>
        <c:auto val="1"/>
        <c:lblAlgn val="ctr"/>
        <c:lblOffset val="100"/>
        <c:noMultiLvlLbl val="0"/>
      </c:catAx>
      <c:valAx>
        <c:axId val="187064704"/>
        <c:scaling>
          <c:orientation val="minMax"/>
          <c:max val="62"/>
          <c:min val="54"/>
        </c:scaling>
        <c:delete val="0"/>
        <c:axPos val="l"/>
        <c:majorGridlines>
          <c:spPr>
            <a:ln>
              <a:solidFill>
                <a:srgbClr val="1C2140">
                  <a:lumMod val="50000"/>
                  <a:lumOff val="50000"/>
                  <a:alpha val="80000"/>
                </a:srgbClr>
              </a:solidFill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solidFill>
              <a:srgbClr val="FEFFFE"/>
            </a:solidFill>
          </a:ln>
        </c:spPr>
        <c:txPr>
          <a:bodyPr/>
          <a:lstStyle/>
          <a:p>
            <a:pPr>
              <a:defRPr sz="2000" b="1">
                <a:latin typeface="Roboto" panose="02000000000000000000" pitchFamily="2" charset="0"/>
                <a:ea typeface="Roboto" panose="02000000000000000000" pitchFamily="2" charset="0"/>
              </a:defRPr>
            </a:pPr>
            <a:endParaRPr lang="en-US"/>
          </a:p>
        </c:txPr>
        <c:crossAx val="174422656"/>
        <c:crosses val="autoZero"/>
        <c:crossBetween val="between"/>
        <c:majorUnit val="2"/>
      </c:valAx>
      <c:spPr>
        <a:solidFill>
          <a:srgbClr val="1C2140">
            <a:alpha val="51000"/>
          </a:srgbClr>
        </a:solidFill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18613607861899"/>
          <c:y val="3.4115846046049579E-2"/>
          <c:w val="0.8490359868218279"/>
          <c:h val="0.70709489157482575"/>
        </c:manualLayout>
      </c:layout>
      <c:barChart>
        <c:barDir val="col"/>
        <c:grouping val="stacked"/>
        <c:varyColors val="0"/>
        <c:ser>
          <c:idx val="2"/>
          <c:order val="1"/>
          <c:tx>
            <c:strRef>
              <c:f>'2022 (5%, Normal)'!$A$39</c:f>
              <c:strCache>
                <c:ptCount val="1"/>
                <c:pt idx="0">
                  <c:v>WSDM Supply &amp; 5% Table A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'2022 (5%, Normal)'!$B$37:$M$37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'2022 (5%, Normal)'!$B$39:$M$39</c:f>
              <c:numCache>
                <c:formatCode>#,##0</c:formatCode>
                <c:ptCount val="12"/>
                <c:pt idx="0">
                  <c:v>20366</c:v>
                </c:pt>
                <c:pt idx="1">
                  <c:v>30593</c:v>
                </c:pt>
                <c:pt idx="2">
                  <c:v>33889</c:v>
                </c:pt>
                <c:pt idx="3">
                  <c:v>50243</c:v>
                </c:pt>
                <c:pt idx="4">
                  <c:v>53966</c:v>
                </c:pt>
                <c:pt idx="5">
                  <c:v>20788</c:v>
                </c:pt>
                <c:pt idx="6">
                  <c:v>14604</c:v>
                </c:pt>
                <c:pt idx="7">
                  <c:v>10923</c:v>
                </c:pt>
                <c:pt idx="8">
                  <c:v>6452</c:v>
                </c:pt>
                <c:pt idx="9">
                  <c:v>15268</c:v>
                </c:pt>
                <c:pt idx="10">
                  <c:v>23962</c:v>
                </c:pt>
                <c:pt idx="11">
                  <c:v>12076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5-414A-46C4-88F6-71F3DDC5C7CF}"/>
            </c:ext>
          </c:extLst>
        </c:ser>
        <c:ser>
          <c:idx val="3"/>
          <c:order val="2"/>
          <c:tx>
            <c:strRef>
              <c:f>'2022 (5%, Normal)'!$A$40</c:f>
              <c:strCache>
                <c:ptCount val="1"/>
                <c:pt idx="0">
                  <c:v>HH&amp;S Supply</c:v>
                </c:pt>
              </c:strCache>
            </c:strRef>
          </c:tx>
          <c:spPr>
            <a:pattFill prst="wdUpDiag">
              <a:fgClr>
                <a:schemeClr val="tx1"/>
              </a:fgClr>
              <a:bgClr>
                <a:schemeClr val="accent4">
                  <a:lumMod val="40000"/>
                  <a:lumOff val="60000"/>
                </a:schemeClr>
              </a:bgClr>
            </a:patt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'2022 (5%, Normal)'!$B$37:$M$37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'2022 (5%, Normal)'!$B$40:$M$40</c:f>
              <c:numCache>
                <c:formatCode>#,##0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18930</c:v>
                </c:pt>
                <c:pt idx="6">
                  <c:v>18930</c:v>
                </c:pt>
                <c:pt idx="7">
                  <c:v>18930</c:v>
                </c:pt>
                <c:pt idx="8">
                  <c:v>18930</c:v>
                </c:pt>
                <c:pt idx="9">
                  <c:v>18930</c:v>
                </c:pt>
                <c:pt idx="10">
                  <c:v>18930</c:v>
                </c:pt>
                <c:pt idx="11">
                  <c:v>18930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6-414A-46C4-88F6-71F3DDC5C7CF}"/>
            </c:ext>
          </c:extLst>
        </c:ser>
        <c:ser>
          <c:idx val="4"/>
          <c:order val="3"/>
          <c:tx>
            <c:strRef>
              <c:f>'2022 (5%, Normal)'!$A$41</c:f>
              <c:strCache>
                <c:ptCount val="1"/>
                <c:pt idx="0">
                  <c:v>Conservation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'2022 (5%, Normal)'!$B$37:$M$37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'2022 (5%, Normal)'!$B$41:$M$41</c:f>
              <c:numCache>
                <c:formatCode>#,##0</c:formatCode>
                <c:ptCount val="12"/>
                <c:pt idx="0">
                  <c:v>204.95654325621581</c:v>
                </c:pt>
                <c:pt idx="1">
                  <c:v>180.98693884250679</c:v>
                </c:pt>
                <c:pt idx="2">
                  <c:v>0</c:v>
                </c:pt>
                <c:pt idx="3">
                  <c:v>208.87009981961455</c:v>
                </c:pt>
                <c:pt idx="4">
                  <c:v>266.97698435585335</c:v>
                </c:pt>
                <c:pt idx="5">
                  <c:v>15021.487721476282</c:v>
                </c:pt>
                <c:pt idx="6">
                  <c:v>24443.35966283446</c:v>
                </c:pt>
                <c:pt idx="7">
                  <c:v>23008.901811426018</c:v>
                </c:pt>
                <c:pt idx="8">
                  <c:v>24626.868553867374</c:v>
                </c:pt>
                <c:pt idx="9">
                  <c:v>15113.233766891535</c:v>
                </c:pt>
                <c:pt idx="10">
                  <c:v>15747.050674109567</c:v>
                </c:pt>
                <c:pt idx="11">
                  <c:v>13214.660648286968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4A-46C4-88F6-71F3DDC5C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09555704"/>
        <c:axId val="209562264"/>
      </c:barChart>
      <c:lineChart>
        <c:grouping val="standard"/>
        <c:varyColors val="0"/>
        <c:ser>
          <c:idx val="1"/>
          <c:order val="0"/>
          <c:tx>
            <c:strRef>
              <c:f>'2022 (5%, Normal)'!$A$38</c:f>
              <c:strCache>
                <c:ptCount val="1"/>
                <c:pt idx="0">
                  <c:v>Demand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diamond"/>
            <c:size val="14"/>
            <c:spPr>
              <a:solidFill>
                <a:schemeClr val="tx1"/>
              </a:solidFill>
              <a:ln w="15875">
                <a:solidFill>
                  <a:schemeClr val="accent1"/>
                </a:solidFill>
              </a:ln>
              <a:effectLst/>
            </c:spPr>
          </c:marker>
          <c:dPt>
            <c:idx val="3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0-3555-4C37-A9DE-D72CDD0B14CC}"/>
              </c:ext>
            </c:extLst>
          </c:dPt>
          <c:dPt>
            <c:idx val="4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1-3555-4C37-A9DE-D72CDD0B14CC}"/>
              </c:ext>
            </c:extLst>
          </c:dPt>
          <c:dPt>
            <c:idx val="5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2-3555-4C37-A9DE-D72CDD0B14CC}"/>
              </c:ext>
            </c:extLst>
          </c:dPt>
          <c:dPt>
            <c:idx val="6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3-3555-4C37-A9DE-D72CDD0B14CC}"/>
              </c:ext>
            </c:extLst>
          </c:dPt>
          <c:dPt>
            <c:idx val="7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4-3555-4C37-A9DE-D72CDD0B14CC}"/>
              </c:ext>
            </c:extLst>
          </c:dPt>
          <c:dPt>
            <c:idx val="8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5-3555-4C37-A9DE-D72CDD0B14CC}"/>
              </c:ext>
            </c:extLst>
          </c:dPt>
          <c:dPt>
            <c:idx val="9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6-3555-4C37-A9DE-D72CDD0B14CC}"/>
              </c:ext>
            </c:extLst>
          </c:dPt>
          <c:dPt>
            <c:idx val="10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7-3555-4C37-A9DE-D72CDD0B14CC}"/>
              </c:ext>
            </c:extLst>
          </c:dPt>
          <c:dPt>
            <c:idx val="11"/>
            <c:marker>
              <c:symbol val="none"/>
            </c:marker>
            <c:bubble3D val="0"/>
            <c:extLst>
              <c:ext xmlns:c16="http://schemas.microsoft.com/office/drawing/2014/chart" uri="{C3380CC4-5D6E-409C-BE32-E72D297353CC}">
                <c16:uniqueId val="{00000008-3555-4C37-A9DE-D72CDD0B14CC}"/>
              </c:ext>
            </c:extLst>
          </c:dPt>
          <c:cat>
            <c:strRef>
              <c:f>'2022 (5%, Normal)'!$B$37:$M$37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'2022 (5%, Normal)'!$B$38:$M$38</c:f>
              <c:numCache>
                <c:formatCode>#,##0</c:formatCode>
                <c:ptCount val="12"/>
                <c:pt idx="0">
                  <c:v>20570.956543256216</c:v>
                </c:pt>
                <c:pt idx="1">
                  <c:v>30773.986938842507</c:v>
                </c:pt>
                <c:pt idx="2">
                  <c:v>33889</c:v>
                </c:pt>
                <c:pt idx="3">
                  <c:v>50451.870099819615</c:v>
                </c:pt>
                <c:pt idx="4">
                  <c:v>54232.976984355853</c:v>
                </c:pt>
                <c:pt idx="5">
                  <c:v>56739.487721476282</c:v>
                </c:pt>
                <c:pt idx="6">
                  <c:v>59977.35966283446</c:v>
                </c:pt>
                <c:pt idx="7">
                  <c:v>54861.901811426018</c:v>
                </c:pt>
                <c:pt idx="8">
                  <c:v>52008.868553867374</c:v>
                </c:pt>
                <c:pt idx="9">
                  <c:v>51311.233766891535</c:v>
                </c:pt>
                <c:pt idx="10">
                  <c:v>60639.050674109567</c:v>
                </c:pt>
                <c:pt idx="11">
                  <c:v>46220.660648286968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414A-46C4-88F6-71F3DDC5C7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555704"/>
        <c:axId val="209562264"/>
      </c:lineChart>
      <c:catAx>
        <c:axId val="209555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562264"/>
        <c:crosses val="autoZero"/>
        <c:auto val="1"/>
        <c:lblAlgn val="ctr"/>
        <c:lblOffset val="100"/>
        <c:noMultiLvlLbl val="0"/>
      </c:catAx>
      <c:valAx>
        <c:axId val="209562264"/>
        <c:scaling>
          <c:orientation val="minMax"/>
          <c:max val="70000"/>
          <c:min val="0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75000"/>
                  <a:lumOff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baseline="0">
                    <a:effectLst/>
                  </a:rPr>
                  <a:t>SWP Supply/Storage Take (TAF</a:t>
                </a:r>
                <a:r>
                  <a:rPr lang="en-US" sz="1800"/>
                  <a:t>)</a:t>
                </a:r>
              </a:p>
            </c:rich>
          </c:tx>
          <c:layout>
            <c:manualLayout>
              <c:xMode val="edge"/>
              <c:yMode val="edge"/>
              <c:x val="1.4726995825386596E-2"/>
              <c:y val="0.1075248573992229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555704"/>
        <c:crosses val="autoZero"/>
        <c:crossBetween val="between"/>
        <c:majorUnit val="10000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2.3366554430565976E-2"/>
          <c:y val="0.84229810397183247"/>
          <c:w val="0.89999997616277394"/>
          <c:h val="6.68957818712926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97462817147858"/>
          <c:y val="7.8613147960376689E-2"/>
          <c:w val="0.79113648293963257"/>
          <c:h val="0.6565280153920674"/>
        </c:manualLayout>
      </c:layout>
      <c:lineChart>
        <c:grouping val="standard"/>
        <c:varyColors val="0"/>
        <c:ser>
          <c:idx val="0"/>
          <c:order val="0"/>
          <c:tx>
            <c:v>Potable Per Capita Water Use</c:v>
          </c:tx>
          <c:spPr>
            <a:ln w="53975" cap="sq">
              <a:solidFill>
                <a:schemeClr val="accent1">
                  <a:shade val="95000"/>
                  <a:satMod val="105000"/>
                </a:schemeClr>
              </a:solidFill>
              <a:round/>
            </a:ln>
          </c:spPr>
          <c:marker>
            <c:symbol val="circle"/>
            <c:size val="5"/>
            <c:spPr>
              <a:noFill/>
              <a:ln>
                <a:noFill/>
              </a:ln>
            </c:spPr>
          </c:marker>
          <c:dLbls>
            <c:dLbl>
              <c:idx val="0"/>
              <c:layout>
                <c:manualLayout>
                  <c:x val="-1.7339605545694917E-2"/>
                  <c:y val="-5.08623693348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02D-4419-8C20-3D6E5D9D7FEE}"/>
                </c:ext>
              </c:extLst>
            </c:dLbl>
            <c:dLbl>
              <c:idx val="35"/>
              <c:layout>
                <c:manualLayout>
                  <c:x val="-4.7289833306440716E-2"/>
                  <c:y val="-6.76912147981374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02D-4419-8C20-3D6E5D9D7FE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TotalOfAllAgencies!$B$59:$AK$59</c:f>
              <c:numCache>
                <c:formatCode>General</c:formatCode>
                <c:ptCount val="36"/>
                <c:pt idx="0">
                  <c:v>1985</c:v>
                </c:pt>
                <c:pt idx="1">
                  <c:v>1986</c:v>
                </c:pt>
                <c:pt idx="2">
                  <c:v>1987</c:v>
                </c:pt>
                <c:pt idx="3">
                  <c:v>1988</c:v>
                </c:pt>
                <c:pt idx="4">
                  <c:v>1989</c:v>
                </c:pt>
                <c:pt idx="5">
                  <c:v>1990</c:v>
                </c:pt>
                <c:pt idx="6">
                  <c:v>1991</c:v>
                </c:pt>
                <c:pt idx="7">
                  <c:v>1992</c:v>
                </c:pt>
                <c:pt idx="8">
                  <c:v>1993</c:v>
                </c:pt>
                <c:pt idx="9">
                  <c:v>1994</c:v>
                </c:pt>
                <c:pt idx="10">
                  <c:v>1995</c:v>
                </c:pt>
                <c:pt idx="11">
                  <c:v>1996</c:v>
                </c:pt>
                <c:pt idx="12">
                  <c:v>1997</c:v>
                </c:pt>
                <c:pt idx="13">
                  <c:v>1998</c:v>
                </c:pt>
                <c:pt idx="14">
                  <c:v>1999</c:v>
                </c:pt>
                <c:pt idx="15">
                  <c:v>2000</c:v>
                </c:pt>
                <c:pt idx="16">
                  <c:v>2001</c:v>
                </c:pt>
                <c:pt idx="17">
                  <c:v>2002</c:v>
                </c:pt>
                <c:pt idx="18">
                  <c:v>2003</c:v>
                </c:pt>
                <c:pt idx="19">
                  <c:v>2004</c:v>
                </c:pt>
                <c:pt idx="20">
                  <c:v>2005</c:v>
                </c:pt>
                <c:pt idx="21">
                  <c:v>2006</c:v>
                </c:pt>
                <c:pt idx="22">
                  <c:v>2007</c:v>
                </c:pt>
                <c:pt idx="23">
                  <c:v>2008</c:v>
                </c:pt>
                <c:pt idx="24">
                  <c:v>2009</c:v>
                </c:pt>
                <c:pt idx="25">
                  <c:v>2010</c:v>
                </c:pt>
                <c:pt idx="26">
                  <c:v>2011</c:v>
                </c:pt>
                <c:pt idx="27">
                  <c:v>2012</c:v>
                </c:pt>
                <c:pt idx="28">
                  <c:v>2013</c:v>
                </c:pt>
                <c:pt idx="29">
                  <c:v>2014</c:v>
                </c:pt>
                <c:pt idx="30">
                  <c:v>2015</c:v>
                </c:pt>
                <c:pt idx="31">
                  <c:v>2016</c:v>
                </c:pt>
                <c:pt idx="32">
                  <c:v>2017</c:v>
                </c:pt>
                <c:pt idx="33">
                  <c:v>2018</c:v>
                </c:pt>
                <c:pt idx="34">
                  <c:v>2019</c:v>
                </c:pt>
                <c:pt idx="35">
                  <c:v>2020</c:v>
                </c:pt>
              </c:numCache>
            </c:numRef>
          </c:cat>
          <c:val>
            <c:numRef>
              <c:f>TotalOfAllAgencies!$B$60:$AK$60</c:f>
              <c:numCache>
                <c:formatCode>#,##0</c:formatCode>
                <c:ptCount val="36"/>
                <c:pt idx="0">
                  <c:v>208.41126538646759</c:v>
                </c:pt>
                <c:pt idx="1">
                  <c:v>206.26066761508139</c:v>
                </c:pt>
                <c:pt idx="2">
                  <c:v>201.79913944327186</c:v>
                </c:pt>
                <c:pt idx="3">
                  <c:v>202.71620702747541</c:v>
                </c:pt>
                <c:pt idx="4">
                  <c:v>204.05750115611627</c:v>
                </c:pt>
                <c:pt idx="5">
                  <c:v>206.66100174846241</c:v>
                </c:pt>
                <c:pt idx="6">
                  <c:v>162.11193353876712</c:v>
                </c:pt>
                <c:pt idx="7">
                  <c:v>170.75511583130387</c:v>
                </c:pt>
                <c:pt idx="8">
                  <c:v>169.59449672945647</c:v>
                </c:pt>
                <c:pt idx="9">
                  <c:v>174.42390217399222</c:v>
                </c:pt>
                <c:pt idx="10">
                  <c:v>167.41950420696972</c:v>
                </c:pt>
                <c:pt idx="11">
                  <c:v>179.87485641848886</c:v>
                </c:pt>
                <c:pt idx="12">
                  <c:v>188.62132700082398</c:v>
                </c:pt>
                <c:pt idx="13">
                  <c:v>173.77815317270804</c:v>
                </c:pt>
                <c:pt idx="14">
                  <c:v>184.48785482070903</c:v>
                </c:pt>
                <c:pt idx="15">
                  <c:v>188.41735867648413</c:v>
                </c:pt>
                <c:pt idx="16">
                  <c:v>177.80434011728551</c:v>
                </c:pt>
                <c:pt idx="17">
                  <c:v>185.56851426634378</c:v>
                </c:pt>
                <c:pt idx="18">
                  <c:v>180.41476747222546</c:v>
                </c:pt>
                <c:pt idx="19">
                  <c:v>184.88314286897494</c:v>
                </c:pt>
                <c:pt idx="20">
                  <c:v>175.74825034973568</c:v>
                </c:pt>
                <c:pt idx="21">
                  <c:v>180.42740071015575</c:v>
                </c:pt>
                <c:pt idx="22">
                  <c:v>188.00409209566092</c:v>
                </c:pt>
                <c:pt idx="23">
                  <c:v>178.11201923192357</c:v>
                </c:pt>
                <c:pt idx="24">
                  <c:v>165.4443508166253</c:v>
                </c:pt>
                <c:pt idx="25">
                  <c:v>147.57476091253477</c:v>
                </c:pt>
                <c:pt idx="26">
                  <c:v>144.7204576545773</c:v>
                </c:pt>
                <c:pt idx="27">
                  <c:v>153.00625248643439</c:v>
                </c:pt>
                <c:pt idx="28">
                  <c:v>154.37274483045542</c:v>
                </c:pt>
                <c:pt idx="29">
                  <c:v>155.31392354946377</c:v>
                </c:pt>
                <c:pt idx="30">
                  <c:v>128.75287983049637</c:v>
                </c:pt>
                <c:pt idx="31">
                  <c:v>125.26666916428024</c:v>
                </c:pt>
                <c:pt idx="32">
                  <c:v>127.57109297819558</c:v>
                </c:pt>
                <c:pt idx="33">
                  <c:v>129.91474418751346</c:v>
                </c:pt>
                <c:pt idx="34">
                  <c:v>121.09080165896577</c:v>
                </c:pt>
                <c:pt idx="35">
                  <c:v>126.62443136669526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02D-4419-8C20-3D6E5D9D7F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084800"/>
        <c:axId val="96440704"/>
      </c:lineChart>
      <c:catAx>
        <c:axId val="63084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6440704"/>
        <c:crosses val="autoZero"/>
        <c:auto val="1"/>
        <c:lblAlgn val="ctr"/>
        <c:lblOffset val="100"/>
        <c:tickLblSkip val="5"/>
        <c:noMultiLvlLbl val="0"/>
      </c:catAx>
      <c:valAx>
        <c:axId val="96440704"/>
        <c:scaling>
          <c:orientation val="minMax"/>
          <c:max val="225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Gallons Per Capita Per Day</a:t>
                </a:r>
              </a:p>
            </c:rich>
          </c:tx>
          <c:layout>
            <c:manualLayout>
              <c:xMode val="edge"/>
              <c:yMode val="edge"/>
              <c:x val="2.1881663708466247E-2"/>
              <c:y val="0.16901241901125968"/>
            </c:manualLayout>
          </c:layout>
          <c:overlay val="0"/>
        </c:title>
        <c:numFmt formatCode="#,##0" sourceLinked="1"/>
        <c:majorTickMark val="none"/>
        <c:minorTickMark val="none"/>
        <c:tickLblPos val="nextTo"/>
        <c:spPr>
          <a:ln w="25400">
            <a:solidFill>
              <a:schemeClr val="tx1"/>
            </a:solidFill>
          </a:ln>
        </c:spPr>
        <c:crossAx val="63084800"/>
        <c:crosses val="autoZero"/>
        <c:crossBetween val="between"/>
      </c:valAx>
      <c:spPr>
        <a:ln>
          <a:noFill/>
        </a:ln>
      </c:spPr>
    </c:plotArea>
    <c:legend>
      <c:legendPos val="b"/>
      <c:layout>
        <c:manualLayout>
          <c:xMode val="edge"/>
          <c:yMode val="edge"/>
          <c:x val="0.25186838283664531"/>
          <c:y val="0.87751492460864666"/>
          <c:w val="0.45527871212779425"/>
          <c:h val="7.42996995475296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0.10105</cdr:y>
    </cdr:from>
    <cdr:to>
      <cdr:x>0.76423</cdr:x>
      <cdr:y>0.30359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ED52C81-B09B-483E-BD0E-33DA76759FE1}"/>
            </a:ext>
          </a:extLst>
        </cdr:cNvPr>
        <cdr:cNvSpPr txBox="1"/>
      </cdr:nvSpPr>
      <cdr:spPr>
        <a:xfrm xmlns:a="http://schemas.openxmlformats.org/drawingml/2006/main">
          <a:off x="-3719882" y="515578"/>
          <a:ext cx="5772150" cy="10334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CA0E8AD-BA6B-41B9-9235-41F42DC67A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A399E-7895-4CA7-AEC0-5A5D43ACD3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640BB5-852B-41AA-9B0D-AF2D00B75DDE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C06637-95D4-4EBD-8B92-3784D35947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78BE0D-AE96-4102-866E-B756D94AF7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4FD98-5A31-4685-97CD-D1B727D3F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891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4323D-376C-6841-AF7A-E4C755091C79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4EF3E-1F94-C94F-AA27-E36FFF38B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8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8C7B2-7B54-8C41-9CD5-949716400F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911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61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9939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061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3987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0493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2955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147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2738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4916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332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EF3E-1F94-C94F-AA27-E36FFF38B23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6692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7058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160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8404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1738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224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897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722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5771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8678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3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Apx</a:t>
            </a:r>
            <a:r>
              <a:rPr lang="en-U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EF3E-1F94-C94F-AA27-E36FFF38B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416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71293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664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0240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</a:pP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3172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84083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94241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1457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16136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6214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8408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EF3E-1F94-C94F-AA27-E36FFF38B23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164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1191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9D767FF-1B5B-403A-87AD-E80342990D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112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884816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43759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E2988-BC30-45CA-A967-C2226C709C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3239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1685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E2988-BC30-45CA-A967-C2226C709C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993382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463551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D57187-AACC-44C0-8C86-3FCD4BD0797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980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746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EF3E-1F94-C94F-AA27-E36FFF38B23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242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94593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70079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BB9A97-0166-438E-AF25-28923D9937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327365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EF3E-1F94-C94F-AA27-E36FFF38B23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68851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64EF3E-1F94-C94F-AA27-E36FFF38B23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7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28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9182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D89A11-D4E7-4723-AB54-185FE0F05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506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608FD1-5DB4-43BD-BAA1-D93ABEB3D8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765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827B1-5256-D24C-B2C7-7AF1F398F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60BD3-7313-954E-A351-BEB151285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69B58-6C31-4E40-A73A-AC69C0BC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F8642-ADC1-F342-8E4A-B58195041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A64F2-632C-2D40-8A42-1F97DBB6B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D2A1CC-BE2D-40C2-B0D4-44A132816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6000"/>
          </a:blip>
          <a:srcRect t="18712" b="61836"/>
          <a:stretch/>
        </p:blipFill>
        <p:spPr>
          <a:xfrm>
            <a:off x="0" y="0"/>
            <a:ext cx="9684689" cy="178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03AC1F-9538-4167-A77A-550A70C82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040" y="19932"/>
            <a:ext cx="2215470" cy="5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9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83735-0DF9-7145-9AAA-2118388B6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7CF7A6-D043-D640-9121-6F5F54BDB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9213B-B5DB-7749-9DCC-F97652175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0BC43-0EE6-E64C-81C1-2C2E41756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7F886-264C-1243-BB84-E02A360AF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8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468316-6395-6742-8D2B-3FF6ABADF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84242-C60C-2845-B27D-945D9BE4BD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DFD1B-1EBA-E944-BA03-7DA4FAFFA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A17C2-069C-324D-A852-FC726B5D2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3A3DF-4423-B84B-A023-FBC25E696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874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0D2D3D4-FAC0-6F46-BEFD-6036CC0AD9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54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827B1-5256-D24C-B2C7-7AF1F398F3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4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D60BD3-7313-954E-A351-BEB1512854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69B58-6C31-4E40-A73A-AC69C0BC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F8642-ADC1-F342-8E4A-B58195041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A64F2-632C-2D40-8A42-1F97DBB6B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100"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D2A1CC-BE2D-40C2-B0D4-44A132816F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6000"/>
          </a:blip>
          <a:srcRect t="18712" b="61836"/>
          <a:stretch/>
        </p:blipFill>
        <p:spPr>
          <a:xfrm>
            <a:off x="0" y="0"/>
            <a:ext cx="9684689" cy="178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03AC1F-9538-4167-A77A-550A70C82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1040" y="19932"/>
            <a:ext cx="2215470" cy="5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79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4B6B-BD2D-4B57-86C8-28039CD91B32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0E28-3E03-4142-BD17-2FEA4296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870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4B6B-BD2D-4B57-86C8-28039CD91B32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0E28-3E03-4142-BD17-2FEA4296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116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4B6B-BD2D-4B57-86C8-28039CD91B32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0E28-3E03-4142-BD17-2FEA4296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488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4B6B-BD2D-4B57-86C8-28039CD91B32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0E28-3E03-4142-BD17-2FEA4296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73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4B6B-BD2D-4B57-86C8-28039CD91B32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0E28-3E03-4142-BD17-2FEA4296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075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4B6B-BD2D-4B57-86C8-28039CD91B32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0E28-3E03-4142-BD17-2FEA4296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4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1E87A-4B61-354A-A75A-3B3896459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61367-7624-C64A-99D9-1FB6349F01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3DF1E-F4D8-DB4D-BCC1-C37C3686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ED811E-CB63-AA40-B091-E0CBC8BDE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21223-8CD6-284A-A5A0-AC4406B91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BB800-077E-47FC-8DB7-6A9D538574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6000"/>
          </a:blip>
          <a:srcRect t="18712" b="61836"/>
          <a:stretch/>
        </p:blipFill>
        <p:spPr>
          <a:xfrm>
            <a:off x="0" y="6687047"/>
            <a:ext cx="9684689" cy="178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D58804-40EC-4250-BD59-C279C77A6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3089" y="6289482"/>
            <a:ext cx="2215470" cy="5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687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4B6B-BD2D-4B57-86C8-28039CD91B32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0E28-3E03-4142-BD17-2FEA4296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247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4B6B-BD2D-4B57-86C8-28039CD91B32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0E28-3E03-4142-BD17-2FEA4296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79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4B6B-BD2D-4B57-86C8-28039CD91B32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0E28-3E03-4142-BD17-2FEA4296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897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4B6B-BD2D-4B57-86C8-28039CD91B32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0E28-3E03-4142-BD17-2FEA4296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02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A4B6B-BD2D-4B57-86C8-28039CD91B32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D0E28-3E03-4142-BD17-2FEA4296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341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ain-Title-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99334" y="2870208"/>
            <a:ext cx="6975742" cy="137851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800"/>
            </a:lvl1pPr>
          </a:lstStyle>
          <a:p>
            <a:r>
              <a:rPr lang="en-US"/>
              <a:t>Click to edit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9334" y="2243561"/>
            <a:ext cx="6975742" cy="28533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342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FB51A5D3-8E2E-2A40-BD77-96DA305DEA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75" y="1752867"/>
            <a:ext cx="3134784" cy="313478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212460-090F-4952-B8DC-F30815B1EC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8938" y="4470400"/>
            <a:ext cx="6975475" cy="56356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324152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Left-Blank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08000" y="1973266"/>
            <a:ext cx="2356634" cy="1341906"/>
          </a:xfrm>
        </p:spPr>
        <p:txBody>
          <a:bodyPr/>
          <a:lstStyle>
            <a:defPPr/>
            <a:lvl1pPr algn="r">
              <a:defRPr sz="3200" u="none"/>
            </a:lvl1pPr>
          </a:lstStyle>
          <a:p>
            <a:r>
              <a:rPr lang="en-US"/>
              <a:t>Click to edit Master title style.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F6D2F4-A12A-B947-97D3-C4AA34164B5F}"/>
              </a:ext>
            </a:extLst>
          </p:cNvPr>
          <p:cNvCxnSpPr/>
          <p:nvPr userDrawn="1"/>
        </p:nvCxnSpPr>
        <p:spPr>
          <a:xfrm>
            <a:off x="3328988" y="0"/>
            <a:ext cx="0" cy="4964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67B085-E2CE-9041-A9F8-3409937129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1621631"/>
            <a:ext cx="2356638" cy="178594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FFA860"/>
                </a:solidFill>
              </a:defRPr>
            </a:lvl1pPr>
          </a:lstStyle>
          <a:p>
            <a:pPr lvl="0"/>
            <a:r>
              <a:rPr lang="en-US"/>
              <a:t>Click to edit Master text style_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6F6BF4D-ED1C-2842-BDE0-49D9E10AC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3608389"/>
            <a:ext cx="2355850" cy="199945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dolor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8650048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-Left-Blank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1973266"/>
            <a:ext cx="2356634" cy="455509"/>
          </a:xfrm>
        </p:spPr>
        <p:txBody>
          <a:bodyPr/>
          <a:lstStyle>
            <a:defPPr/>
            <a:lvl1pPr algn="r">
              <a:defRPr sz="3200" u="none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AF6D2F4-A12A-B947-97D3-C4AA34164B5F}"/>
              </a:ext>
            </a:extLst>
          </p:cNvPr>
          <p:cNvCxnSpPr/>
          <p:nvPr userDrawn="1"/>
        </p:nvCxnSpPr>
        <p:spPr>
          <a:xfrm>
            <a:off x="3328988" y="0"/>
            <a:ext cx="0" cy="49649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67B085-E2CE-9041-A9F8-3409937129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000" y="1621631"/>
            <a:ext cx="2356638" cy="178594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FFA860"/>
                </a:solidFill>
              </a:defRPr>
            </a:lvl1pPr>
          </a:lstStyle>
          <a:p>
            <a:pPr lvl="0"/>
            <a:r>
              <a:rPr lang="en-US"/>
              <a:t>Click to edit Master text style_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6F6BF4D-ED1C-2842-BDE0-49D9E10AC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000" y="3608389"/>
            <a:ext cx="2355850" cy="199945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dolor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2A7EF2-7A6B-49E2-B5D1-A6789D59D5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6781" y="1086788"/>
            <a:ext cx="7673053" cy="48582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lang="en-US" sz="3200" b="0" u="none" kern="1200" cap="none" spc="-113" dirty="0" smtClean="0">
                <a:ln w="3175">
                  <a:noFill/>
                </a:ln>
                <a:solidFill>
                  <a:srgbClr val="FFA860"/>
                </a:solidFill>
                <a:effectLst/>
                <a:latin typeface="Prata" pitchFamily="2" charset="77"/>
                <a:ea typeface="+mn-ea"/>
                <a:cs typeface="Arial"/>
              </a:defRPr>
            </a:lvl1pPr>
            <a:lvl2pPr marL="461963" indent="-461963" algn="l" defTabSz="685772" rtl="0" eaLnBrk="1" latinLnBrk="0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latin typeface="Prata" panose="020B0604020202020204" charset="0"/>
                <a:ea typeface="+mn-ea"/>
                <a:cs typeface="+mn-cs"/>
              </a:defRPr>
            </a:lvl2pPr>
            <a:lvl3pPr marL="914400" indent="-457200">
              <a:lnSpc>
                <a:spcPct val="150000"/>
              </a:lnSpc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latin typeface="Prata" panose="020B0604020202020204" charset="0"/>
                <a:ea typeface="+mn-ea"/>
                <a:cs typeface="+mn-cs"/>
              </a:defRPr>
            </a:lvl3pPr>
            <a:lvl4pPr marL="1499616" indent="-457200">
              <a:lnSpc>
                <a:spcPct val="150000"/>
              </a:lnSpc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latin typeface="Prata" panose="020B0604020202020204" charset="0"/>
                <a:ea typeface="+mn-ea"/>
                <a:cs typeface="+mn-cs"/>
              </a:defRPr>
            </a:lvl4pPr>
            <a:lvl5pPr marL="1203722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Topic Goes Here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A746210-8DD0-4BAE-98A3-8CD3843037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6785" y="1874982"/>
            <a:ext cx="7673066" cy="3732862"/>
          </a:xfrm>
        </p:spPr>
        <p:txBody>
          <a:bodyPr/>
          <a:lstStyle>
            <a:lvl1pPr marL="347472" indent="-347472">
              <a:lnSpc>
                <a:spcPct val="100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Prata" panose="020B0604020202020204" charset="0"/>
              </a:defRPr>
            </a:lvl1pPr>
            <a:lvl2pPr marL="694944" indent="-347472">
              <a:lnSpc>
                <a:spcPct val="100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Prata" panose="020B0604020202020204" charset="0"/>
              </a:defRPr>
            </a:lvl2pPr>
            <a:lvl3pPr marL="1028700" indent="-350838">
              <a:lnSpc>
                <a:spcPct val="100000"/>
              </a:lnSpc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Prata" panose="020B0604020202020204" charset="0"/>
              </a:defRPr>
            </a:lvl3pPr>
            <a:lvl4pPr marL="1389888" indent="-347472">
              <a:lnSpc>
                <a:spcPct val="100000"/>
              </a:lnSpc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Prata" panose="020B0604020202020204" charset="0"/>
              </a:defRPr>
            </a:lvl4pPr>
          </a:lstStyle>
          <a:p>
            <a:pPr lvl="0"/>
            <a:r>
              <a:rPr lang="en-US"/>
              <a:t>First Bullet</a:t>
            </a:r>
          </a:p>
          <a:p>
            <a:pPr lvl="1"/>
            <a:r>
              <a:rPr lang="en-US"/>
              <a:t>Second Bullet</a:t>
            </a:r>
          </a:p>
          <a:p>
            <a:pPr lvl="2"/>
            <a:r>
              <a:rPr lang="en-US"/>
              <a:t>Secondary Bullet</a:t>
            </a:r>
          </a:p>
          <a:p>
            <a:pPr lvl="3"/>
            <a:r>
              <a:rPr lang="en-US"/>
              <a:t>Tertiary Bullet</a:t>
            </a:r>
          </a:p>
        </p:txBody>
      </p:sp>
    </p:spTree>
    <p:extLst>
      <p:ext uri="{BB962C8B-B14F-4D97-AF65-F5344CB8AC3E}">
        <p14:creationId xmlns:p14="http://schemas.microsoft.com/office/powerpoint/2010/main" val="172995693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Right-Blank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E890218-3F0B-9942-AA3D-B87457D5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59119" y="1973266"/>
            <a:ext cx="2356634" cy="1341906"/>
          </a:xfrm>
        </p:spPr>
        <p:txBody>
          <a:bodyPr/>
          <a:lstStyle>
            <a:defPPr/>
            <a:lvl1pPr algn="l">
              <a:defRPr sz="3200" u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DB8D19A-E595-C643-9510-A085879126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59119" y="1621631"/>
            <a:ext cx="2356638" cy="178594"/>
          </a:xfrm>
        </p:spPr>
        <p:txBody>
          <a:bodyPr/>
          <a:lstStyle>
            <a:lvl1pPr marL="0" indent="0" algn="l">
              <a:buNone/>
              <a:defRPr sz="1200">
                <a:solidFill>
                  <a:srgbClr val="FFA860"/>
                </a:solidFill>
              </a:defRPr>
            </a:lvl1pPr>
          </a:lstStyle>
          <a:p>
            <a:pPr lvl="0"/>
            <a:r>
              <a:rPr lang="en-US"/>
              <a:t>Click to edit Master text style_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A1747F5-3C86-544C-89AD-4BAECCE20B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459119" y="3608389"/>
            <a:ext cx="2355850" cy="1999456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dolor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97BAAC-94B4-0C43-A7EE-A137949A6B5F}"/>
              </a:ext>
            </a:extLst>
          </p:cNvPr>
          <p:cNvCxnSpPr>
            <a:cxnSpLocks/>
          </p:cNvCxnSpPr>
          <p:nvPr userDrawn="1"/>
        </p:nvCxnSpPr>
        <p:spPr>
          <a:xfrm>
            <a:off x="8951119" y="1621631"/>
            <a:ext cx="0" cy="5236369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629610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-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CE116BA-7B1B-CA49-9660-6F44BE395C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4064794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E890218-3F0B-9942-AA3D-B87457D5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4890305"/>
            <a:ext cx="3885965" cy="898708"/>
          </a:xfrm>
        </p:spPr>
        <p:txBody>
          <a:bodyPr/>
          <a:lstStyle>
            <a:defPPr/>
            <a:lvl1pPr algn="r">
              <a:defRPr sz="3200" u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style.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ADB8D19A-E595-C643-9510-A085879126B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3276" y="4515719"/>
            <a:ext cx="3885965" cy="156294"/>
          </a:xfrm>
        </p:spPr>
        <p:txBody>
          <a:bodyPr/>
          <a:lstStyle>
            <a:lvl1pPr marL="0" indent="0" algn="r">
              <a:buNone/>
              <a:defRPr sz="1200">
                <a:solidFill>
                  <a:srgbClr val="FFA860"/>
                </a:solidFill>
              </a:defRPr>
            </a:lvl1pPr>
          </a:lstStyle>
          <a:p>
            <a:pPr lvl="0"/>
            <a:r>
              <a:rPr lang="en-US"/>
              <a:t>Click to edit Master text style_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A1747F5-3C86-544C-89AD-4BAECCE20B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8662" y="4886576"/>
            <a:ext cx="4349751" cy="1387186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.  </a:t>
            </a:r>
            <a:r>
              <a:rPr lang="en-US" err="1"/>
              <a:t>Phasellus</a:t>
            </a:r>
            <a:r>
              <a:rPr lang="en-US"/>
              <a:t> </a:t>
            </a:r>
            <a:r>
              <a:rPr lang="en-US" err="1"/>
              <a:t>lobortis</a:t>
            </a:r>
            <a:r>
              <a:rPr lang="en-US"/>
              <a:t> dolor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arcu</a:t>
            </a:r>
            <a:r>
              <a:rPr lang="en-US"/>
              <a:t> </a:t>
            </a:r>
            <a:r>
              <a:rPr lang="en-US" err="1"/>
              <a:t>ultrices</a:t>
            </a:r>
            <a:r>
              <a:rPr lang="en-US"/>
              <a:t> </a:t>
            </a:r>
            <a:r>
              <a:rPr lang="en-US" err="1"/>
              <a:t>rhoncus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8816284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1390DA6-D14E-4EE5-A822-0A94B605E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3" b="13828"/>
          <a:stretch/>
        </p:blipFill>
        <p:spPr>
          <a:xfrm>
            <a:off x="-1" y="0"/>
            <a:ext cx="12242259" cy="686595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7AE08-55C8-C84E-96F7-574F0A59D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EC4B6-135B-AD4A-BFE2-F99B95CD3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EB86E-634B-7946-8781-EEB719814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FF434E-DAAB-409E-B54E-318F79C6F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4000"/>
          </a:blip>
          <a:srcRect t="18712" b="61836"/>
          <a:stretch/>
        </p:blipFill>
        <p:spPr>
          <a:xfrm>
            <a:off x="-16541" y="4349604"/>
            <a:ext cx="12266750" cy="13437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51DF5F-5E17-4B51-B98A-2ED031C44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838" y="4716294"/>
            <a:ext cx="2925607" cy="6826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C9CF8B-C946-45FA-BD2D-920CA6E50162}"/>
              </a:ext>
            </a:extLst>
          </p:cNvPr>
          <p:cNvSpPr txBox="1"/>
          <p:nvPr/>
        </p:nvSpPr>
        <p:spPr>
          <a:xfrm>
            <a:off x="7974826" y="4551388"/>
            <a:ext cx="3774890" cy="1005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dirty="0">
                <a:solidFill>
                  <a:schemeClr val="bg1"/>
                </a:solidFill>
                <a:latin typeface="Helvetica Light" panose="020B0403020202020204" pitchFamily="34" charset="0"/>
              </a:rPr>
              <a:t>Name or Presentation Here</a:t>
            </a:r>
          </a:p>
          <a:p>
            <a:pPr>
              <a:spcBef>
                <a:spcPts val="200"/>
              </a:spcBef>
            </a:pPr>
            <a:r>
              <a:rPr lang="en-US" sz="2000" dirty="0">
                <a:solidFill>
                  <a:schemeClr val="bg1"/>
                </a:solidFill>
                <a:latin typeface="Helvetica Light" panose="020B0403020202020204" pitchFamily="34" charset="0"/>
              </a:rPr>
              <a:t>Name of Presenter Goes Here</a:t>
            </a:r>
          </a:p>
          <a:p>
            <a:pPr>
              <a:spcBef>
                <a:spcPts val="800"/>
              </a:spcBef>
            </a:pPr>
            <a:r>
              <a:rPr lang="en-US" sz="1100" b="1" spc="50" dirty="0">
                <a:solidFill>
                  <a:srgbClr val="384A98"/>
                </a:solidFill>
                <a:latin typeface="Helvetica" pitchFamily="2" charset="0"/>
              </a:rPr>
              <a:t>JANUARY 25, 2021</a:t>
            </a:r>
          </a:p>
        </p:txBody>
      </p:sp>
    </p:spTree>
    <p:extLst>
      <p:ext uri="{BB962C8B-B14F-4D97-AF65-F5344CB8AC3E}">
        <p14:creationId xmlns:p14="http://schemas.microsoft.com/office/powerpoint/2010/main" val="41169538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30191"/>
            <a:ext cx="11176000" cy="455509"/>
          </a:xfrm>
        </p:spPr>
        <p:txBody>
          <a:bodyPr/>
          <a:lstStyle>
            <a:defPPr/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5570456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-Title-Blank-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146056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S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15543F4-0DD1-AF4C-BCA0-8DE63E0485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100" y="1308100"/>
            <a:ext cx="4241800" cy="424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57170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C8BEB-31A0-4F1E-BBFD-86208F2CE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1950C-2C40-4968-8957-A083E7976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1AFB2-290C-4908-9925-3B20EBBF8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C149F-4D7A-43CB-9F6D-A26C57C65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B8ED2-7AB6-40D0-AEFF-3509927B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14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2E26-3B32-4301-A543-31F869A7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50255-60FC-4807-9071-F07EBDCAD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B543-57D7-471D-A2FC-7BCF3005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44925-DC0A-456F-AFCA-DDC2B91AB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6A479-76AC-49CF-90C0-3204C667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1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8FD7A-3E62-43BB-957C-4F665A7B8324}" type="slidenum">
              <a:rPr lang="id-ID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d-ID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5012218" y="749808"/>
            <a:ext cx="7179783" cy="777240"/>
          </a:xfrm>
          <a:custGeom>
            <a:avLst/>
            <a:gdLst>
              <a:gd name="connsiteX0" fmla="*/ 0 w 14355826"/>
              <a:gd name="connsiteY0" fmla="*/ 0 h 1554480"/>
              <a:gd name="connsiteX1" fmla="*/ 14355826 w 14355826"/>
              <a:gd name="connsiteY1" fmla="*/ 0 h 1554480"/>
              <a:gd name="connsiteX2" fmla="*/ 14355826 w 14355826"/>
              <a:gd name="connsiteY2" fmla="*/ 1554480 h 1554480"/>
              <a:gd name="connsiteX3" fmla="*/ 0 w 14355826"/>
              <a:gd name="connsiteY3" fmla="*/ 1554480 h 1554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55826" h="1554480">
                <a:moveTo>
                  <a:pt x="0" y="0"/>
                </a:moveTo>
                <a:lnTo>
                  <a:pt x="14355826" y="0"/>
                </a:lnTo>
                <a:lnTo>
                  <a:pt x="14355826" y="1554480"/>
                </a:lnTo>
                <a:lnTo>
                  <a:pt x="0" y="155448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id-ID"/>
              <a:t>-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 hasCustomPrompt="1"/>
          </p:nvPr>
        </p:nvSpPr>
        <p:spPr>
          <a:xfrm>
            <a:off x="5012217" y="1527051"/>
            <a:ext cx="2734768" cy="1901953"/>
          </a:xfrm>
          <a:custGeom>
            <a:avLst/>
            <a:gdLst>
              <a:gd name="connsiteX0" fmla="*/ 0 w 5468112"/>
              <a:gd name="connsiteY0" fmla="*/ 0 h 3803905"/>
              <a:gd name="connsiteX1" fmla="*/ 5468112 w 5468112"/>
              <a:gd name="connsiteY1" fmla="*/ 0 h 3803905"/>
              <a:gd name="connsiteX2" fmla="*/ 5468112 w 5468112"/>
              <a:gd name="connsiteY2" fmla="*/ 3803905 h 3803905"/>
              <a:gd name="connsiteX3" fmla="*/ 0 w 5468112"/>
              <a:gd name="connsiteY3" fmla="*/ 3803905 h 380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8112" h="3803905">
                <a:moveTo>
                  <a:pt x="0" y="0"/>
                </a:moveTo>
                <a:lnTo>
                  <a:pt x="5468112" y="0"/>
                </a:lnTo>
                <a:lnTo>
                  <a:pt x="5468112" y="3803905"/>
                </a:lnTo>
                <a:lnTo>
                  <a:pt x="0" y="3803905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id-ID"/>
              <a:t>-</a:t>
            </a:r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5"/>
          </p:nvPr>
        </p:nvSpPr>
        <p:spPr>
          <a:xfrm>
            <a:off x="7746986" y="1527051"/>
            <a:ext cx="4445015" cy="1901953"/>
          </a:xfrm>
          <a:custGeom>
            <a:avLst/>
            <a:gdLst>
              <a:gd name="connsiteX0" fmla="*/ 0 w 8887714"/>
              <a:gd name="connsiteY0" fmla="*/ 0 h 3803905"/>
              <a:gd name="connsiteX1" fmla="*/ 8887714 w 8887714"/>
              <a:gd name="connsiteY1" fmla="*/ 0 h 3803905"/>
              <a:gd name="connsiteX2" fmla="*/ 8887714 w 8887714"/>
              <a:gd name="connsiteY2" fmla="*/ 3803905 h 3803905"/>
              <a:gd name="connsiteX3" fmla="*/ 0 w 8887714"/>
              <a:gd name="connsiteY3" fmla="*/ 3803905 h 380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7714" h="3803905">
                <a:moveTo>
                  <a:pt x="0" y="0"/>
                </a:moveTo>
                <a:lnTo>
                  <a:pt x="8887714" y="0"/>
                </a:lnTo>
                <a:lnTo>
                  <a:pt x="8887714" y="3803905"/>
                </a:lnTo>
                <a:lnTo>
                  <a:pt x="0" y="380390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6"/>
          </p:nvPr>
        </p:nvSpPr>
        <p:spPr>
          <a:xfrm>
            <a:off x="5012216" y="3429000"/>
            <a:ext cx="2734768" cy="3429000"/>
          </a:xfrm>
          <a:custGeom>
            <a:avLst/>
            <a:gdLst>
              <a:gd name="connsiteX0" fmla="*/ 0 w 5468112"/>
              <a:gd name="connsiteY0" fmla="*/ 0 h 6858000"/>
              <a:gd name="connsiteX1" fmla="*/ 5468112 w 5468112"/>
              <a:gd name="connsiteY1" fmla="*/ 0 h 6858000"/>
              <a:gd name="connsiteX2" fmla="*/ 5468112 w 5468112"/>
              <a:gd name="connsiteY2" fmla="*/ 6858000 h 6858000"/>
              <a:gd name="connsiteX3" fmla="*/ 0 w 54681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8112" h="6858000">
                <a:moveTo>
                  <a:pt x="0" y="0"/>
                </a:moveTo>
                <a:lnTo>
                  <a:pt x="5468112" y="0"/>
                </a:lnTo>
                <a:lnTo>
                  <a:pt x="546811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17" hasCustomPrompt="1"/>
          </p:nvPr>
        </p:nvSpPr>
        <p:spPr>
          <a:xfrm>
            <a:off x="7746986" y="3429003"/>
            <a:ext cx="2734769" cy="1901953"/>
          </a:xfrm>
          <a:custGeom>
            <a:avLst/>
            <a:gdLst>
              <a:gd name="connsiteX0" fmla="*/ 0 w 5468113"/>
              <a:gd name="connsiteY0" fmla="*/ 0 h 3803905"/>
              <a:gd name="connsiteX1" fmla="*/ 5468113 w 5468113"/>
              <a:gd name="connsiteY1" fmla="*/ 0 h 3803905"/>
              <a:gd name="connsiteX2" fmla="*/ 5468113 w 5468113"/>
              <a:gd name="connsiteY2" fmla="*/ 3803905 h 3803905"/>
              <a:gd name="connsiteX3" fmla="*/ 0 w 5468113"/>
              <a:gd name="connsiteY3" fmla="*/ 3803905 h 3803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68113" h="3803905">
                <a:moveTo>
                  <a:pt x="0" y="0"/>
                </a:moveTo>
                <a:lnTo>
                  <a:pt x="5468113" y="0"/>
                </a:lnTo>
                <a:lnTo>
                  <a:pt x="5468113" y="3803905"/>
                </a:lnTo>
                <a:lnTo>
                  <a:pt x="0" y="3803905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/>
          <a:p>
            <a:r>
              <a:rPr lang="id-ID"/>
              <a:t>-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10481757" y="3429003"/>
            <a:ext cx="1710247" cy="190195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id-ID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9"/>
          </p:nvPr>
        </p:nvSpPr>
        <p:spPr>
          <a:xfrm>
            <a:off x="0" y="4192525"/>
            <a:ext cx="5012216" cy="2665477"/>
          </a:xfrm>
          <a:custGeom>
            <a:avLst/>
            <a:gdLst>
              <a:gd name="connsiteX0" fmla="*/ 0 w 10021822"/>
              <a:gd name="connsiteY0" fmla="*/ 0 h 5330953"/>
              <a:gd name="connsiteX1" fmla="*/ 10021822 w 10021822"/>
              <a:gd name="connsiteY1" fmla="*/ 0 h 5330953"/>
              <a:gd name="connsiteX2" fmla="*/ 10021822 w 10021822"/>
              <a:gd name="connsiteY2" fmla="*/ 5330953 h 5330953"/>
              <a:gd name="connsiteX3" fmla="*/ 0 w 10021822"/>
              <a:gd name="connsiteY3" fmla="*/ 5330953 h 5330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21822" h="5330953">
                <a:moveTo>
                  <a:pt x="0" y="0"/>
                </a:moveTo>
                <a:lnTo>
                  <a:pt x="10021822" y="0"/>
                </a:lnTo>
                <a:lnTo>
                  <a:pt x="10021822" y="5330953"/>
                </a:lnTo>
                <a:lnTo>
                  <a:pt x="0" y="533095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20"/>
          </p:nvPr>
        </p:nvSpPr>
        <p:spPr>
          <a:xfrm>
            <a:off x="7746986" y="5330953"/>
            <a:ext cx="4445015" cy="1527048"/>
          </a:xfrm>
          <a:custGeom>
            <a:avLst/>
            <a:gdLst>
              <a:gd name="connsiteX0" fmla="*/ 0 w 8887715"/>
              <a:gd name="connsiteY0" fmla="*/ 0 h 3054095"/>
              <a:gd name="connsiteX1" fmla="*/ 8887715 w 8887715"/>
              <a:gd name="connsiteY1" fmla="*/ 0 h 3054095"/>
              <a:gd name="connsiteX2" fmla="*/ 8887715 w 8887715"/>
              <a:gd name="connsiteY2" fmla="*/ 3054095 h 3054095"/>
              <a:gd name="connsiteX3" fmla="*/ 0 w 8887715"/>
              <a:gd name="connsiteY3" fmla="*/ 3054095 h 3054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887715" h="3054095">
                <a:moveTo>
                  <a:pt x="0" y="0"/>
                </a:moveTo>
                <a:lnTo>
                  <a:pt x="8887715" y="0"/>
                </a:lnTo>
                <a:lnTo>
                  <a:pt x="8887715" y="3054095"/>
                </a:lnTo>
                <a:lnTo>
                  <a:pt x="0" y="305409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526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C8BEB-31A0-4F1E-BBFD-86208F2CE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61950C-2C40-4968-8957-A083E79768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1AFB2-290C-4908-9925-3B20EBBF8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C149F-4D7A-43CB-9F6D-A26C57C65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B8ED2-7AB6-40D0-AEFF-3509927B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32E26-3B32-4301-A543-31F869A7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50255-60FC-4807-9071-F07EBDCAD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B543-57D7-471D-A2FC-7BCF3005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44925-DC0A-456F-AFCA-DDC2B91AB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6A479-76AC-49CF-90C0-3204C667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B2DB0-7519-4AB9-A73A-064CC19C7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EC8769-DCEB-48E6-B2EA-277D4459B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6BDD9-A995-4C0E-9EB2-8F9C2118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30477-797B-4625-8427-5DBF48095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1D271-9203-4424-95C3-1A2FDDA0B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9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1E5C3-8185-4ED6-A67E-0998976BE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6CA09C-C0F3-4436-AAD7-158D4FA93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410F4-C3C8-48C0-8665-4CE7EC0DD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4EDF1-A5B9-4DFC-8A6D-5427E837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5F413-BEA7-47D2-AB1E-DAFBADC4C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C1B9-B0BE-4821-A845-E31CCC44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0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737C6CB-EC3D-4551-9C89-C6C5FC8A3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43" b="13828"/>
          <a:stretch/>
        </p:blipFill>
        <p:spPr>
          <a:xfrm>
            <a:off x="-1" y="0"/>
            <a:ext cx="12242259" cy="6865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24AC4C-B23E-064A-9E27-9BAD39606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F2B14-87EB-F242-9BFD-6525D112F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58BEBE-3D4E-0443-A8EE-AFA173664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A0DB7E-8731-1E47-94A0-21DB21BD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10BFF-421F-0040-8B21-51E92CAA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E5668-0B17-7241-A372-731875101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274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4C8E8-6D8A-40CB-A0AC-DD15164FC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65638A-99E1-48CA-B374-66B2591367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9BB661-21D3-4AC4-BD14-747FE10B0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248218-F524-4621-B70D-4A8E789D3E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81ECE-DD9E-45C3-9993-257248556F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2644AD-E29A-4611-806C-BC4609D8B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EFF66E-71C7-4789-9BDB-87310AB3F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CA946B-A4B6-4DBB-84C9-8722F5C98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BD900-AE71-4A6D-B672-4C4993DC7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1B3C0A-EAAB-43C2-BFAC-3E5E2AE7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478CBA-8EFD-4658-942F-8F7B789B0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4E8E2-71D3-4FEA-A30D-FED77D262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7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402E6A-A119-4182-A92B-CC41D523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148BF-CB89-4791-90ED-675600C00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7487B6-9AE2-49D9-BB78-BEDE1B3DB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1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BF128-0EFD-4BE9-8603-A751DE9C8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DE2CA-D608-4BF5-9460-8E16798AF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1E6141-FDDF-4AED-8E00-A5D44B038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C680EC-181C-4B42-8D8E-A922967C0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50825-A956-4600-B996-840D20C8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64E56-34DA-44EE-880F-D489E4AD9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3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8F127-A7AC-4525-A5A7-27E2E71C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CB4F8-603D-4B97-9FEE-29D4E8D53D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CF7A01-ECA0-436F-87D8-B05BA0021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B37836-BF1E-4F5F-80C9-E0FB6E6B5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630AD-BD22-4B37-9B1D-20F3D1838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33113-F5D0-4492-B35D-0455B7F05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3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9B2A6-D26F-4E53-A87D-8DC3EAEE2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F8CC93-C06E-41E6-8582-839028CB0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43877-14E4-46CA-868D-A264AD585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6B23E6-D89F-49DA-ACF7-30AC63DC0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D7A7B-A272-4298-A289-7582B9DE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1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B64D12-B343-48EA-BCD0-A4F0FB8655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58644B-A3F0-4874-A772-E51A6D7D2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95FFF-50D5-4C53-B84F-A9608C648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E1E80-DB47-4A61-BDD7-96DD817D4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6E588-FF63-4AA7-AAD6-01E98FA77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4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8ABAB-A745-3647-B3FF-323A34078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75A0B-7745-F144-8D48-9DD4CA1E9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5D65D-0DE0-974A-82F1-F50723D24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915FB4-36BD-3042-8BCB-61A7A71E4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ED3C81-A9E8-1F4E-86A8-A66F70FAD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BC6D65-C549-BB45-A0DD-7D0EBB088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F5902F-625B-1647-B284-C5CF1D8AD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57E390-F0D2-074B-A0D9-B23DFBBAD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87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7EA7B-EEFC-2A44-9662-43039A23A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ECD287-52FF-564C-9514-0AA4E8086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CCDDE-E6A3-824E-95DC-110F31B7A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F0AC56-435C-544E-BE87-FCE057D3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9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B3077B-8746-9F47-BA29-BCBDA9745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03C5D-5781-D342-A13A-B6278CE91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09A07-A9C0-4940-B8AE-2E853E8FE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926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5F40B-FC02-884D-B08F-50A808A9C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083D6-B23A-BA4B-91E2-957EF9C08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CD902B-BD9B-5641-AF52-B93571DE2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06444-65DB-8C46-911A-3C5973E31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3424D-7962-BE4E-A8A7-3F65FB63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DE371-DB8E-AB43-98ED-4D3644337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64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2A27C-9235-7247-8A89-DAEBBA1E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B463E-0A87-9C4C-A760-62F73A63E7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7C4B9-1935-E04C-9EF4-75EDCA2BB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D9E926-BF0F-A743-9A5A-03EE1FB19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F59006-65C0-CA48-A234-F2D8C13D1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0B2C-BA40-7F48-80E6-4D0C667D6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22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F7B65-B60B-4748-BDCE-167BCA700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E18E7-4C9A-1E45-BB49-3EDAF0B77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350E6-9EE8-D841-B673-4BC5B2E172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3B90DA5C-7567-F24E-AFA0-C5575B07C425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A29AB-B021-BE49-B414-C017EF2EE4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5627A-2D31-0844-BF18-A185D5BD4A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127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B0D2D3D4-FAC0-6F46-BEFD-6036CC0AD92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344106-933C-4C10-84AE-00AAD9DDCB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86000"/>
          </a:blip>
          <a:srcRect t="18712" b="61836"/>
          <a:stretch/>
        </p:blipFill>
        <p:spPr>
          <a:xfrm>
            <a:off x="0" y="6687047"/>
            <a:ext cx="9684689" cy="178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FB6E55-BD1B-4550-A453-8853A96F24F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793089" y="6289482"/>
            <a:ext cx="2215470" cy="51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92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3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" panose="020B0604020202020204" pitchFamily="34" charset="0"/>
          <a:ea typeface="+mj-ea"/>
          <a:cs typeface="Helvetica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A4B6B-BD2D-4B57-86C8-28039CD91B32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D0E28-3E03-4142-BD17-2FEA4296B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1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8000">
              <a:srgbClr val="1C2140"/>
            </a:gs>
            <a:gs pos="0">
              <a:srgbClr val="4A58B2"/>
            </a:gs>
            <a:gs pos="40000">
              <a:srgbClr val="2E376C"/>
            </a:gs>
          </a:gsLst>
          <a:lin ang="6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0" y="230191"/>
            <a:ext cx="11176000" cy="683264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117" y="1144588"/>
            <a:ext cx="11176000" cy="513892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CC1EE1-E228-4905-AD4C-D3F020E6BCE9}"/>
              </a:ext>
            </a:extLst>
          </p:cNvPr>
          <p:cNvSpPr txBox="1"/>
          <p:nvPr userDrawn="1"/>
        </p:nvSpPr>
        <p:spPr>
          <a:xfrm>
            <a:off x="8164026" y="6421636"/>
            <a:ext cx="3475831" cy="3054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/>
          </a:lstStyle>
          <a:p>
            <a:pPr marL="0" algn="r" defTabSz="914400" rtl="0" eaLnBrk="1" latinLnBrk="0" hangingPunct="1">
              <a:tabLst>
                <a:tab pos="4119563" algn="ctr"/>
                <a:tab pos="8285163" algn="r"/>
              </a:tabLst>
            </a:pPr>
            <a:r>
              <a:rPr lang="en-US" sz="1400" b="0" i="0" kern="1200">
                <a:solidFill>
                  <a:srgbClr val="4795FF">
                    <a:alpha val="5031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Item 6b    Slide </a:t>
            </a:r>
            <a:fld id="{C002B539-CDEC-4B4B-A17F-25AA8BAC5797}" type="slidenum">
              <a:rPr lang="en-US" sz="1400" b="0" i="0" kern="1200" smtClean="0">
                <a:solidFill>
                  <a:srgbClr val="4795FF">
                    <a:alpha val="5031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pPr marL="0" algn="r" defTabSz="914400" rtl="0" eaLnBrk="1" latinLnBrk="0" hangingPunct="1">
                <a:tabLst>
                  <a:tab pos="4119563" algn="ctr"/>
                  <a:tab pos="8285163" algn="r"/>
                </a:tabLst>
              </a:pPr>
              <a:t>‹#›</a:t>
            </a:fld>
            <a:endParaRPr lang="en-GB" sz="1400" b="0" i="0" kern="1200">
              <a:solidFill>
                <a:srgbClr val="4795FF">
                  <a:alpha val="5031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6ACF79-2773-46C7-A896-9E6091F18FCE}"/>
              </a:ext>
            </a:extLst>
          </p:cNvPr>
          <p:cNvSpPr txBox="1"/>
          <p:nvPr userDrawn="1"/>
        </p:nvSpPr>
        <p:spPr>
          <a:xfrm>
            <a:off x="4027975" y="6396038"/>
            <a:ext cx="3944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en-US" sz="1400" b="0" i="0" kern="1200">
                <a:solidFill>
                  <a:srgbClr val="4795FF">
                    <a:alpha val="5031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One Water Committee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632D1-9EFD-4E1D-8C19-9C3A4C152A28}"/>
              </a:ext>
            </a:extLst>
          </p:cNvPr>
          <p:cNvSpPr txBox="1"/>
          <p:nvPr userDrawn="1"/>
        </p:nvSpPr>
        <p:spPr>
          <a:xfrm>
            <a:off x="508000" y="6421636"/>
            <a:ext cx="1790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rgbClr val="4795FF">
                    <a:alpha val="5031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May 24</a:t>
            </a:r>
            <a:r>
              <a:rPr lang="en-US" sz="1400" b="0" i="0" kern="1200">
                <a:solidFill>
                  <a:srgbClr val="4795FF">
                    <a:alpha val="50310"/>
                  </a:srgb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, 2022</a:t>
            </a:r>
            <a:endParaRPr lang="en-US" sz="1400" b="0" i="0" kern="1200" dirty="0">
              <a:solidFill>
                <a:srgbClr val="4795FF">
                  <a:alpha val="50310"/>
                </a:srgb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1241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>
    <p:fade/>
  </p:transition>
  <p:hf sldNum="0" hdr="0" ftr="0" dt="0"/>
  <p:txStyles>
    <p:titleStyle>
      <a:lvl1pPr algn="l" defTabSz="68577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13" smtClean="0">
          <a:ln w="3175">
            <a:noFill/>
          </a:ln>
          <a:solidFill>
            <a:srgbClr val="EDEDED"/>
          </a:solidFill>
          <a:effectLst/>
          <a:latin typeface="Prata" pitchFamily="2" charset="77"/>
          <a:ea typeface="+mn-ea"/>
          <a:cs typeface="Arial"/>
        </a:defRPr>
      </a:lvl1pPr>
    </p:titleStyle>
    <p:bodyStyle>
      <a:lvl1pPr marL="347472" indent="-347472" algn="l" defTabSz="685772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rgbClr val="FFFFFF"/>
          </a:solidFill>
          <a:effectLst/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94944" indent="-347472" algn="l" defTabSz="685772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lang="en-US" sz="3200" b="0" i="0" kern="1200" smtClean="0">
          <a:solidFill>
            <a:srgbClr val="FFFFFF"/>
          </a:solidFill>
          <a:effectLst/>
          <a:latin typeface="Roboto" panose="02000000000000000000" pitchFamily="2" charset="0"/>
          <a:ea typeface="Roboto" panose="02000000000000000000" pitchFamily="2" charset="0"/>
          <a:cs typeface="+mn-cs"/>
        </a:defRPr>
      </a:lvl2pPr>
      <a:lvl3pPr marL="1028700" indent="-350838" algn="l" defTabSz="685772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lang="en-US" sz="2800" b="0" i="0" kern="1200" smtClean="0">
          <a:solidFill>
            <a:srgbClr val="FFFFFF"/>
          </a:solidFill>
          <a:effectLst/>
          <a:latin typeface="Roboto" panose="02000000000000000000" pitchFamily="2" charset="0"/>
          <a:ea typeface="Roboto" panose="02000000000000000000" pitchFamily="2" charset="0"/>
          <a:cs typeface="+mn-cs"/>
        </a:defRPr>
      </a:lvl3pPr>
      <a:lvl4pPr marL="1389888" indent="-347472" algn="l" defTabSz="685772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lang="en-US" sz="2800" b="0" i="0" kern="1200" smtClean="0">
          <a:solidFill>
            <a:srgbClr val="FFFFFF"/>
          </a:solidFill>
          <a:effectLst/>
          <a:latin typeface="Roboto" panose="02000000000000000000" pitchFamily="2" charset="0"/>
          <a:ea typeface="Roboto" panose="02000000000000000000" pitchFamily="2" charset="0"/>
          <a:cs typeface="+mn-cs"/>
        </a:defRPr>
      </a:lvl4pPr>
      <a:lvl5pPr marL="1456135" indent="-252413" algn="l" defTabSz="685772" rtl="0" eaLnBrk="1" latinLnBrk="0" hangingPunct="1">
        <a:lnSpc>
          <a:spcPct val="90000"/>
        </a:lnSpc>
        <a:spcBef>
          <a:spcPct val="20000"/>
        </a:spcBef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74" indent="-171443" algn="l" defTabSz="6857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61" indent="-171443" algn="l" defTabSz="6857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47" indent="-171443" algn="l" defTabSz="6857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34" indent="-171443" algn="l" defTabSz="685772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7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72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59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45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32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18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04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91" algn="l" defTabSz="68577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DDCE44-59C7-4CCF-B4E0-31703D2B3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DA15B3-73AC-41D5-A957-B5C8309EE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AB5FB-A00F-4AB2-9FE0-E384FBCF26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3A280-7F25-401E-82AB-2C56A42525DC}" type="datetimeFigureOut">
              <a:rPr lang="en-US" smtClean="0"/>
              <a:t>6/23/2022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344F9-C489-438D-B086-E7113E16C1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7C62D-59C5-4CE9-BE2E-1E2A34C7B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B8A21-604B-4C76-8191-2E8786CA8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27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8.sv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7.png"/><Relationship Id="rId5" Type="http://schemas.openxmlformats.org/officeDocument/2006/relationships/chart" Target="../charts/chart1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0.xml"/><Relationship Id="rId6" Type="http://schemas.openxmlformats.org/officeDocument/2006/relationships/chart" Target="../charts/chart4.xml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5.jpeg"/><Relationship Id="rId5" Type="http://schemas.openxmlformats.org/officeDocument/2006/relationships/image" Target="../media/image4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2.png"/><Relationship Id="rId4" Type="http://schemas.openxmlformats.org/officeDocument/2006/relationships/chart" Target="../charts/char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.png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8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8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2.jpeg"/><Relationship Id="rId5" Type="http://schemas.openxmlformats.org/officeDocument/2006/relationships/image" Target="../media/image91.emf"/><Relationship Id="rId4" Type="http://schemas.openxmlformats.org/officeDocument/2006/relationships/image" Target="../media/image9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4.png"/><Relationship Id="rId5" Type="http://schemas.microsoft.com/office/2007/relationships/hdphoto" Target="../media/hdphoto2.wdp"/><Relationship Id="rId4" Type="http://schemas.openxmlformats.org/officeDocument/2006/relationships/image" Target="../media/image9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78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8.jpeg"/><Relationship Id="rId11" Type="http://schemas.openxmlformats.org/officeDocument/2006/relationships/image" Target="../media/image103.png"/><Relationship Id="rId5" Type="http://schemas.openxmlformats.org/officeDocument/2006/relationships/image" Target="../media/image97.jpe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chart" Target="../charts/chart7.xml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sv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8.png"/><Relationship Id="rId4" Type="http://schemas.openxmlformats.org/officeDocument/2006/relationships/image" Target="../media/image17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05A04A-7B6D-4E46-A639-3DB9622F60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3" b="13828"/>
          <a:stretch/>
        </p:blipFill>
        <p:spPr>
          <a:xfrm>
            <a:off x="-4296" y="-7951"/>
            <a:ext cx="12242259" cy="686595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CFDA3A-682E-B14C-88F5-651F2DEECE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4000"/>
          </a:blip>
          <a:srcRect t="18712" b="61836"/>
          <a:stretch/>
        </p:blipFill>
        <p:spPr>
          <a:xfrm>
            <a:off x="-16541" y="4349604"/>
            <a:ext cx="12266750" cy="1343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99201E-E315-D645-A0CC-75E9662871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5001AC-5872-E742-A1B6-0420BEE8BE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157" y="4716294"/>
            <a:ext cx="2925607" cy="6826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0202AF-7E19-C644-84EF-73D4749C495F}"/>
              </a:ext>
            </a:extLst>
          </p:cNvPr>
          <p:cNvSpPr txBox="1"/>
          <p:nvPr/>
        </p:nvSpPr>
        <p:spPr>
          <a:xfrm>
            <a:off x="4733754" y="4349604"/>
            <a:ext cx="8335744" cy="15183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elvetica Light" panose="020B0403020202020204" pitchFamily="34" charset="0"/>
              </a:rPr>
              <a:t>One Water – Actions to Take Today </a:t>
            </a:r>
          </a:p>
          <a:p>
            <a:r>
              <a:rPr lang="en-US" sz="2200" dirty="0">
                <a:solidFill>
                  <a:schemeClr val="bg1"/>
                </a:solidFill>
                <a:latin typeface="Helvetica Light" panose="020B0403020202020204" pitchFamily="34" charset="0"/>
              </a:rPr>
              <a:t>to Ensure Water Reliability Tomorrow</a:t>
            </a:r>
          </a:p>
          <a:p>
            <a:endParaRPr lang="en-US" dirty="0">
              <a:solidFill>
                <a:schemeClr val="bg1"/>
              </a:solidFill>
              <a:latin typeface="Helvetica Light" panose="020B0403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Helvetica Light" panose="020B0403020202020204" pitchFamily="34" charset="0"/>
              </a:rPr>
              <a:t>May 25, 2022</a:t>
            </a:r>
          </a:p>
          <a:p>
            <a:pPr>
              <a:spcBef>
                <a:spcPts val="200"/>
              </a:spcBef>
            </a:pPr>
            <a:endParaRPr lang="en-US" sz="1100" b="1" spc="50" dirty="0">
              <a:solidFill>
                <a:srgbClr val="384A98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57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4E8FDD-C6D4-5147-8D46-491F16A89948}"/>
              </a:ext>
            </a:extLst>
          </p:cNvPr>
          <p:cNvSpPr/>
          <p:nvPr/>
        </p:nvSpPr>
        <p:spPr>
          <a:xfrm>
            <a:off x="1524000" y="0"/>
            <a:ext cx="9144000" cy="5876924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B6DB7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9CDF88-3DB5-0845-9E97-3912BC3C55F2}"/>
              </a:ext>
            </a:extLst>
          </p:cNvPr>
          <p:cNvSpPr txBox="1"/>
          <p:nvPr/>
        </p:nvSpPr>
        <p:spPr>
          <a:xfrm>
            <a:off x="1985435" y="295574"/>
            <a:ext cx="8290759" cy="387798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3600" b="1" spc="-2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us</a:t>
            </a:r>
          </a:p>
          <a:p>
            <a:endParaRPr lang="en-US" sz="3600" b="1" spc="-50" dirty="0">
              <a:solidFill>
                <a:prstClr val="white">
                  <a:lumMod val="9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spc="-2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</a:t>
            </a:r>
            <a:r>
              <a:rPr lang="en-US" sz="3600" b="1" spc="-2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Water Alliance </a:t>
            </a:r>
            <a:r>
              <a:rPr lang="en-US" sz="3600" spc="-2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a national membership organization that </a:t>
            </a:r>
            <a:br>
              <a:rPr lang="en-US" sz="3600" spc="-2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spc="-2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unites diverse interests to advance common-ground solutions to our nation’s most pressing water challenges.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FBF80A-63BD-754F-9330-5E801A508913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21826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AA58F7-5FE9-BA41-A3AB-5D27BCF85D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5876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C012D1-894B-334B-A1A1-5B6B86E2D416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41460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816D92-1037-414D-8C6A-964AE7AF38D4}"/>
              </a:ext>
            </a:extLst>
          </p:cNvPr>
          <p:cNvSpPr/>
          <p:nvPr/>
        </p:nvSpPr>
        <p:spPr>
          <a:xfrm>
            <a:off x="1524000" y="5876926"/>
            <a:ext cx="9144000" cy="981075"/>
          </a:xfrm>
          <a:prstGeom prst="rect">
            <a:avLst/>
          </a:prstGeom>
          <a:solidFill>
            <a:srgbClr val="0054A6"/>
          </a:solidFill>
          <a:ln>
            <a:solidFill>
              <a:srgbClr val="0054A6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4A6"/>
              </a:solidFill>
              <a:latin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87680F-8C3A-48B6-94E9-8ED0034F29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2" t="3284" r="44676"/>
          <a:stretch/>
        </p:blipFill>
        <p:spPr>
          <a:xfrm>
            <a:off x="1524000" y="1"/>
            <a:ext cx="4593168" cy="5895825"/>
          </a:xfrm>
          <a:prstGeom prst="rect">
            <a:avLst/>
          </a:prstGeom>
        </p:spPr>
      </p:pic>
      <p:pic>
        <p:nvPicPr>
          <p:cNvPr id="6" name="Picture 5" descr="uswa_newlogo.png">
            <a:extLst>
              <a:ext uri="{FF2B5EF4-FFF2-40B4-BE49-F238E27FC236}">
                <a16:creationId xmlns:a16="http://schemas.microsoft.com/office/drawing/2014/main" id="{B7E75F4F-A1E0-49FB-8EE3-40A505D272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5D3340-AE86-4ADF-9F8D-91B93556BA36}"/>
              </a:ext>
            </a:extLst>
          </p:cNvPr>
          <p:cNvSpPr txBox="1"/>
          <p:nvPr/>
        </p:nvSpPr>
        <p:spPr>
          <a:xfrm>
            <a:off x="7453460" y="6201075"/>
            <a:ext cx="27488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prstClr val="white"/>
                </a:solidFill>
                <a:latin typeface="Calibri"/>
                <a:cs typeface="DIN Pro"/>
              </a:rPr>
              <a:t>www.uswateralliance.org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1B3FB4-E60F-4236-9504-E3F430B13A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" r="50231"/>
          <a:stretch/>
        </p:blipFill>
        <p:spPr>
          <a:xfrm>
            <a:off x="6117169" y="-1"/>
            <a:ext cx="4550832" cy="5898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35FEB4-E5CF-40ED-8625-C78BE25CBDFA}"/>
              </a:ext>
            </a:extLst>
          </p:cNvPr>
          <p:cNvSpPr txBox="1"/>
          <p:nvPr/>
        </p:nvSpPr>
        <p:spPr>
          <a:xfrm>
            <a:off x="3399072" y="72150"/>
            <a:ext cx="3154129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1969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01D417-EEDD-479F-98BF-99822A9C62D6}"/>
              </a:ext>
            </a:extLst>
          </p:cNvPr>
          <p:cNvSpPr txBox="1"/>
          <p:nvPr/>
        </p:nvSpPr>
        <p:spPr>
          <a:xfrm>
            <a:off x="7992241" y="63298"/>
            <a:ext cx="3154129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1815429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F2CA37-A171-9242-AAB5-40EA8ECDE7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58795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CAA435-C2F8-634B-B661-D356226E57DB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3374359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21E54A-226E-3C40-8031-57C5B5E478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5876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E6B3A0-2955-1349-900D-8B3E6F631E29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30717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2F7FAD-B28D-4F41-9A15-879C8AE42179}"/>
              </a:ext>
            </a:extLst>
          </p:cNvPr>
          <p:cNvSpPr/>
          <p:nvPr/>
        </p:nvSpPr>
        <p:spPr>
          <a:xfrm>
            <a:off x="1524000" y="0"/>
            <a:ext cx="9144000" cy="5876924"/>
          </a:xfrm>
          <a:prstGeom prst="rect">
            <a:avLst/>
          </a:prstGeom>
          <a:solidFill>
            <a:srgbClr val="00ABC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BC5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0621" y="295574"/>
            <a:ext cx="8290759" cy="292387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400" b="1" spc="-2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We’re at a </a:t>
            </a:r>
            <a:br>
              <a:rPr lang="en-US" sz="6400" b="1" spc="-2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400" b="1" spc="-2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pivotal moment.</a:t>
            </a:r>
          </a:p>
          <a:p>
            <a:endParaRPr lang="en-US" sz="3400" b="1" spc="-100" dirty="0">
              <a:solidFill>
                <a:prstClr val="white">
                  <a:lumMod val="9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spc="-2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business as usual won’t work.</a:t>
            </a: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9F3A64-0739-B940-8A39-A8D52557731F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115752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2F7FAD-B28D-4F41-9A15-879C8AE42179}"/>
              </a:ext>
            </a:extLst>
          </p:cNvPr>
          <p:cNvSpPr/>
          <p:nvPr/>
        </p:nvSpPr>
        <p:spPr>
          <a:xfrm>
            <a:off x="1524000" y="0"/>
            <a:ext cx="9144000" cy="5876924"/>
          </a:xfrm>
          <a:prstGeom prst="rect">
            <a:avLst/>
          </a:prstGeom>
          <a:solidFill>
            <a:srgbClr val="0B6DB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BC5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5435" y="295574"/>
            <a:ext cx="8290759" cy="566308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400" spc="-2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solution is </a:t>
            </a:r>
            <a:br>
              <a:rPr lang="en-US" sz="6400" b="1" spc="-2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400" b="1" spc="-2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Water.</a:t>
            </a:r>
          </a:p>
          <a:p>
            <a:endParaRPr lang="en-US" sz="3600" b="1" spc="-100" dirty="0">
              <a:solidFill>
                <a:prstClr val="white">
                  <a:lumMod val="9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Water </a:t>
            </a:r>
            <a:r>
              <a:rPr lang="en-US" sz="3600" spc="-5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envisions managing all water </a:t>
            </a:r>
            <a:br>
              <a:rPr lang="en-US" sz="3600" spc="-5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spc="-5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 an integrated, inclusive, and sustainable manner to secure a bright, prosperous </a:t>
            </a:r>
            <a:br>
              <a:rPr lang="en-US" sz="3600" spc="-5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spc="-5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future for our children, our communities, </a:t>
            </a:r>
            <a:br>
              <a:rPr lang="en-US" sz="3600" spc="-5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3600" spc="-5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our country. </a:t>
            </a:r>
          </a:p>
          <a:p>
            <a:endParaRPr lang="en-US" sz="3400" spc="-100" dirty="0">
              <a:solidFill>
                <a:prstClr val="white">
                  <a:lumMod val="9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6C1A4A-9F05-2548-874E-51D56320BDE9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16688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0" y="5876926"/>
            <a:ext cx="9144000" cy="981075"/>
          </a:xfrm>
          <a:prstGeom prst="rect">
            <a:avLst/>
          </a:prstGeom>
          <a:solidFill>
            <a:srgbClr val="0054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54A6"/>
              </a:solidFill>
              <a:latin typeface="Calibri"/>
            </a:endParaRPr>
          </a:p>
        </p:txBody>
      </p:sp>
      <p:pic>
        <p:nvPicPr>
          <p:cNvPr id="6" name="Picture 5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1" y="4904549"/>
            <a:ext cx="4572001" cy="707886"/>
          </a:xfrm>
          <a:prstGeom prst="rect">
            <a:avLst/>
          </a:prstGeom>
          <a:noFill/>
        </p:spPr>
        <p:txBody>
          <a:bodyPr wrap="square" lIns="91440" tIns="45720" rIns="91440" rtlCol="0" anchor="t" anchorCtr="0">
            <a:spAutoFit/>
          </a:bodyPr>
          <a:lstStyle/>
          <a:p>
            <a:pPr algn="ctr"/>
            <a:r>
              <a:rPr lang="en-US" sz="40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Water</a:t>
            </a:r>
            <a:endParaRPr lang="en-US" sz="4000" spc="-5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1" y="4904549"/>
            <a:ext cx="4572001" cy="707886"/>
          </a:xfrm>
          <a:prstGeom prst="rect">
            <a:avLst/>
          </a:prstGeom>
          <a:noFill/>
        </p:spPr>
        <p:txBody>
          <a:bodyPr wrap="square" lIns="91440" tIns="45720" rIns="91440" rtlCol="0" anchor="t" anchorCtr="0">
            <a:spAutoFit/>
          </a:bodyPr>
          <a:lstStyle/>
          <a:p>
            <a:pPr algn="ctr"/>
            <a:r>
              <a:rPr lang="en-US" sz="40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Future</a:t>
            </a:r>
            <a:endParaRPr lang="en-US" sz="4000" spc="-5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EDB5E7-33C4-564C-8FB7-6668AD49FD36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E8E30D-A3C1-4311-8150-C45BFD8DE28D}"/>
              </a:ext>
            </a:extLst>
          </p:cNvPr>
          <p:cNvSpPr/>
          <p:nvPr/>
        </p:nvSpPr>
        <p:spPr>
          <a:xfrm>
            <a:off x="1524000" y="1696320"/>
            <a:ext cx="9144000" cy="697907"/>
          </a:xfrm>
          <a:prstGeom prst="rect">
            <a:avLst/>
          </a:prstGeom>
          <a:solidFill>
            <a:srgbClr val="1965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/>
            <a:r>
              <a:rPr lang="en-US" sz="3200" b="1" dirty="0">
                <a:solidFill>
                  <a:prstClr val="white"/>
                </a:solidFill>
                <a:latin typeface="Calibri"/>
              </a:rPr>
              <a:t>A mindset that all water has value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CA0AAC-BFE3-4E28-847B-2DB44459CDC5}"/>
              </a:ext>
            </a:extLst>
          </p:cNvPr>
          <p:cNvSpPr/>
          <p:nvPr/>
        </p:nvSpPr>
        <p:spPr>
          <a:xfrm>
            <a:off x="1524000" y="2394570"/>
            <a:ext cx="9144000" cy="697907"/>
          </a:xfrm>
          <a:prstGeom prst="rect">
            <a:avLst/>
          </a:prstGeom>
          <a:solidFill>
            <a:srgbClr val="3C8A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/>
            <a:r>
              <a:rPr lang="en-US" sz="3200" b="1" dirty="0">
                <a:solidFill>
                  <a:prstClr val="white"/>
                </a:solidFill>
                <a:latin typeface="Calibri"/>
              </a:rPr>
              <a:t>A focus on achieving multiple benefits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E787F9-3251-4D19-A2BE-A23A1FBD23E2}"/>
              </a:ext>
            </a:extLst>
          </p:cNvPr>
          <p:cNvSpPr/>
          <p:nvPr/>
        </p:nvSpPr>
        <p:spPr>
          <a:xfrm>
            <a:off x="1523999" y="3074316"/>
            <a:ext cx="9144000" cy="697907"/>
          </a:xfrm>
          <a:prstGeom prst="rect">
            <a:avLst/>
          </a:prstGeom>
          <a:solidFill>
            <a:srgbClr val="4CB0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/>
            <a:r>
              <a:rPr lang="en-US" sz="3200" b="1" dirty="0">
                <a:solidFill>
                  <a:prstClr val="white"/>
                </a:solidFill>
                <a:latin typeface="Calibri"/>
              </a:rPr>
              <a:t>Watershed scale thinking and action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6ED366-782B-4795-BF9D-68273D5AF876}"/>
              </a:ext>
            </a:extLst>
          </p:cNvPr>
          <p:cNvSpPr/>
          <p:nvPr/>
        </p:nvSpPr>
        <p:spPr>
          <a:xfrm>
            <a:off x="1523999" y="4465278"/>
            <a:ext cx="9144000" cy="707886"/>
          </a:xfrm>
          <a:prstGeom prst="rect">
            <a:avLst/>
          </a:prstGeom>
          <a:solidFill>
            <a:srgbClr val="66C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/>
            <a:r>
              <a:rPr lang="en-US" sz="3200" b="1" dirty="0">
                <a:solidFill>
                  <a:prstClr val="white"/>
                </a:solidFill>
                <a:latin typeface="Calibri"/>
              </a:rPr>
              <a:t>Right-sized solutions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83BCBD2-A953-45A4-9355-9CE579BC29F1}"/>
              </a:ext>
            </a:extLst>
          </p:cNvPr>
          <p:cNvSpPr/>
          <p:nvPr/>
        </p:nvSpPr>
        <p:spPr>
          <a:xfrm>
            <a:off x="1523999" y="5172463"/>
            <a:ext cx="9144000" cy="707886"/>
          </a:xfrm>
          <a:prstGeom prst="rect">
            <a:avLst/>
          </a:prstGeom>
          <a:solidFill>
            <a:srgbClr val="7FD5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/>
            <a:r>
              <a:rPr lang="en-US" sz="3200" b="1" dirty="0">
                <a:solidFill>
                  <a:prstClr val="white"/>
                </a:solidFill>
                <a:latin typeface="Calibri"/>
              </a:rPr>
              <a:t>Inclusion and engagement of all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FE5664-8634-4CDF-92AE-52A0839FAF4A}"/>
              </a:ext>
            </a:extLst>
          </p:cNvPr>
          <p:cNvSpPr/>
          <p:nvPr/>
        </p:nvSpPr>
        <p:spPr>
          <a:xfrm>
            <a:off x="1523999" y="3764910"/>
            <a:ext cx="9144000" cy="707886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/>
            <a:r>
              <a:rPr lang="en-US" sz="3200" b="1" dirty="0">
                <a:solidFill>
                  <a:prstClr val="white"/>
                </a:solidFill>
                <a:latin typeface="Calibri"/>
              </a:rPr>
              <a:t>A systems approach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041C3E-4834-48B8-8402-3C9B349926E4}"/>
              </a:ext>
            </a:extLst>
          </p:cNvPr>
          <p:cNvSpPr txBox="1"/>
          <p:nvPr/>
        </p:nvSpPr>
        <p:spPr>
          <a:xfrm>
            <a:off x="1950620" y="295573"/>
            <a:ext cx="8290759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b="1" spc="-50" dirty="0">
                <a:solidFill>
                  <a:srgbClr val="0054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Hallmarks</a:t>
            </a:r>
            <a:r>
              <a:rPr lang="en-US" sz="6000" spc="-50" dirty="0">
                <a:solidFill>
                  <a:srgbClr val="0054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One Water:</a:t>
            </a:r>
          </a:p>
        </p:txBody>
      </p:sp>
    </p:spTree>
    <p:extLst>
      <p:ext uri="{BB962C8B-B14F-4D97-AF65-F5344CB8AC3E}">
        <p14:creationId xmlns:p14="http://schemas.microsoft.com/office/powerpoint/2010/main" val="36143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2F7FAD-B28D-4F41-9A15-879C8AE42179}"/>
              </a:ext>
            </a:extLst>
          </p:cNvPr>
          <p:cNvSpPr/>
          <p:nvPr/>
        </p:nvSpPr>
        <p:spPr>
          <a:xfrm>
            <a:off x="1524000" y="0"/>
            <a:ext cx="9144000" cy="5876924"/>
          </a:xfrm>
          <a:prstGeom prst="rect">
            <a:avLst/>
          </a:prstGeom>
          <a:solidFill>
            <a:srgbClr val="00A77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BC5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50621" y="295574"/>
            <a:ext cx="8290759" cy="17953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400" spc="-3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does </a:t>
            </a:r>
            <a:r>
              <a:rPr lang="en-US" sz="6400" b="1" spc="-3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Water </a:t>
            </a:r>
            <a:r>
              <a:rPr lang="en-US" sz="6400" spc="-30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mean to us?</a:t>
            </a: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8B4945-95DE-9C4D-A93D-A37857127D69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271337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5435" y="295573"/>
            <a:ext cx="8290759" cy="5539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3600" b="1" spc="-50" dirty="0">
                <a:solidFill>
                  <a:srgbClr val="0054A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Water: Six Arenas for Action</a:t>
            </a: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E78014-F10D-C841-B08B-2122A0997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58" y="1053884"/>
            <a:ext cx="4229965" cy="460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2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9349A-478D-3E44-B05E-B0AF49D28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353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900" dirty="0"/>
              <a:t>Southern California Water Dialogue</a:t>
            </a:r>
            <a:br>
              <a:rPr lang="en-US" sz="4900" dirty="0"/>
            </a:br>
            <a:r>
              <a:rPr lang="en-US" sz="4900" dirty="0"/>
              <a:t>Co-chairs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593EB-D76C-974F-AD4C-AFED7EDF087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2128838"/>
            <a:ext cx="10439400" cy="36623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>
                <a:latin typeface="+mj-lt"/>
                <a:ea typeface="+mj-ea"/>
                <a:cs typeface="+mj-cs"/>
              </a:rPr>
              <a:t>CONNER EVERTS</a:t>
            </a:r>
          </a:p>
          <a:p>
            <a:pPr marL="0" indent="0" algn="ctr">
              <a:buNone/>
            </a:pPr>
            <a:r>
              <a:rPr lang="en-US" sz="2800" dirty="0"/>
              <a:t>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Executive Director </a:t>
            </a:r>
          </a:p>
          <a:p>
            <a:pPr marL="0" indent="0" algn="ctr">
              <a:buNone/>
            </a:pP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Southern California Watershed Alliance</a:t>
            </a:r>
          </a:p>
          <a:p>
            <a:pPr marL="0" indent="0" algn="ctr">
              <a:lnSpc>
                <a:spcPct val="130000"/>
              </a:lnSpc>
              <a:buNone/>
            </a:pPr>
            <a:r>
              <a:rPr lang="en-US" sz="3600" dirty="0">
                <a:latin typeface="+mj-lt"/>
                <a:ea typeface="+mj-ea"/>
                <a:cs typeface="+mj-cs"/>
              </a:rPr>
              <a:t>DEE ZINKE</a:t>
            </a:r>
          </a:p>
          <a:p>
            <a:pPr marL="0" indent="0" algn="ctr">
              <a:buNone/>
            </a:pPr>
            <a:r>
              <a:rPr lang="en-US" sz="2200" dirty="0"/>
              <a:t>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 Assistant General Manager/Chief External Affairs Officer, External Affairs</a:t>
            </a:r>
          </a:p>
          <a:p>
            <a:pPr marL="0" indent="0" algn="ctr">
              <a:buNone/>
            </a:pP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The Metropolitan Water District of Southern California</a:t>
            </a:r>
          </a:p>
        </p:txBody>
      </p:sp>
    </p:spTree>
    <p:extLst>
      <p:ext uri="{BB962C8B-B14F-4D97-AF65-F5344CB8AC3E}">
        <p14:creationId xmlns:p14="http://schemas.microsoft.com/office/powerpoint/2010/main" val="3663870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C52D02-F2D1-419B-B09E-3617E4CBE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78" r="3294" b="4401"/>
          <a:stretch/>
        </p:blipFill>
        <p:spPr>
          <a:xfrm>
            <a:off x="1524001" y="1"/>
            <a:ext cx="9144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DE08B1-F03C-9445-A4F5-D023B6E67CED}"/>
              </a:ext>
            </a:extLst>
          </p:cNvPr>
          <p:cNvSpPr/>
          <p:nvPr/>
        </p:nvSpPr>
        <p:spPr>
          <a:xfrm>
            <a:off x="1721069" y="204954"/>
            <a:ext cx="8711302" cy="1809827"/>
          </a:xfrm>
          <a:prstGeom prst="rect">
            <a:avLst/>
          </a:prstGeom>
          <a:solidFill>
            <a:srgbClr val="0054A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B0476-FADB-1444-A964-CA73F8E91B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5" y="1178684"/>
            <a:ext cx="685679" cy="6856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AE954B-F95E-6D4A-8E1E-7C5388E4CFB6}"/>
              </a:ext>
            </a:extLst>
          </p:cNvPr>
          <p:cNvSpPr txBox="1"/>
          <p:nvPr/>
        </p:nvSpPr>
        <p:spPr>
          <a:xfrm>
            <a:off x="1985435" y="333094"/>
            <a:ext cx="8290759" cy="8207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b="1" spc="-2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Arena for Action 1:</a:t>
            </a:r>
          </a:p>
          <a:p>
            <a:pPr>
              <a:lnSpc>
                <a:spcPts val="4000"/>
              </a:lnSpc>
            </a:pP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Reliable and Resilient Water Utilities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069045-673E-E64D-8D5C-613605D319BE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9432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F2E39A-0FB1-9A49-97C6-7ADFB99B54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58769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FDD806F-8B62-884D-8430-BFE2502B10FD}"/>
              </a:ext>
            </a:extLst>
          </p:cNvPr>
          <p:cNvSpPr/>
          <p:nvPr/>
        </p:nvSpPr>
        <p:spPr>
          <a:xfrm>
            <a:off x="1721069" y="204954"/>
            <a:ext cx="8711302" cy="1809827"/>
          </a:xfrm>
          <a:prstGeom prst="rect">
            <a:avLst/>
          </a:prstGeom>
          <a:solidFill>
            <a:srgbClr val="0054A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F5F755-4714-D24C-B7DE-8404EE5AA9B9}"/>
              </a:ext>
            </a:extLst>
          </p:cNvPr>
          <p:cNvSpPr txBox="1"/>
          <p:nvPr/>
        </p:nvSpPr>
        <p:spPr>
          <a:xfrm>
            <a:off x="1985435" y="333094"/>
            <a:ext cx="8290759" cy="8207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b="1" spc="-2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Arena for Action 2:</a:t>
            </a:r>
          </a:p>
          <a:p>
            <a:pPr>
              <a:lnSpc>
                <a:spcPts val="4000"/>
              </a:lnSpc>
            </a:pP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Thriving Cities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0EB5C7-9809-FD4C-A235-2C70B80503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5" y="1178684"/>
            <a:ext cx="685679" cy="5879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DBCA21-B631-264F-80C3-C160790F9ECB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349841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8B37E7-6A51-CE4E-8B9D-805A14D145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58769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C2F5AB7-DF12-F74C-9217-74BC8EE1362E}"/>
              </a:ext>
            </a:extLst>
          </p:cNvPr>
          <p:cNvSpPr/>
          <p:nvPr/>
        </p:nvSpPr>
        <p:spPr>
          <a:xfrm>
            <a:off x="1721069" y="204954"/>
            <a:ext cx="8711302" cy="1809827"/>
          </a:xfrm>
          <a:prstGeom prst="rect">
            <a:avLst/>
          </a:prstGeom>
          <a:solidFill>
            <a:srgbClr val="0054A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DE72C-EA3E-8744-AC3B-B080DB960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5" y="1178684"/>
            <a:ext cx="685679" cy="67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31B50D-6774-5D45-AB7F-660CC69ED071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C8D428-A59B-9F41-8E38-72A29C066B6B}"/>
              </a:ext>
            </a:extLst>
          </p:cNvPr>
          <p:cNvSpPr txBox="1"/>
          <p:nvPr/>
        </p:nvSpPr>
        <p:spPr>
          <a:xfrm>
            <a:off x="1985435" y="333094"/>
            <a:ext cx="8290759" cy="8207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b="1" spc="-2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Arena for Action 3:</a:t>
            </a:r>
          </a:p>
          <a:p>
            <a:pPr>
              <a:lnSpc>
                <a:spcPts val="4000"/>
              </a:lnSpc>
            </a:pP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Competitive Business and Industry</a:t>
            </a:r>
          </a:p>
        </p:txBody>
      </p:sp>
    </p:spTree>
    <p:extLst>
      <p:ext uri="{BB962C8B-B14F-4D97-AF65-F5344CB8AC3E}">
        <p14:creationId xmlns:p14="http://schemas.microsoft.com/office/powerpoint/2010/main" val="103808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EF3FC4-295C-A242-8697-0BE8147167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"/>
            <a:ext cx="9144000" cy="58769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7E9E5A1-01F2-1F4E-984B-181D47CCCFC5}"/>
              </a:ext>
            </a:extLst>
          </p:cNvPr>
          <p:cNvSpPr/>
          <p:nvPr/>
        </p:nvSpPr>
        <p:spPr>
          <a:xfrm>
            <a:off x="1721069" y="204954"/>
            <a:ext cx="8711302" cy="1809827"/>
          </a:xfrm>
          <a:prstGeom prst="rect">
            <a:avLst/>
          </a:prstGeom>
          <a:solidFill>
            <a:srgbClr val="0054A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3BD38E-5CDC-614F-8CF7-2A4C1C210E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5" y="1178684"/>
            <a:ext cx="685679" cy="6796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3746A6-C742-EA45-A972-A092DDBB8EA6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C30E1C-EFA2-1C48-A8B6-51E6B64404E8}"/>
              </a:ext>
            </a:extLst>
          </p:cNvPr>
          <p:cNvSpPr txBox="1"/>
          <p:nvPr/>
        </p:nvSpPr>
        <p:spPr>
          <a:xfrm>
            <a:off x="1985435" y="333094"/>
            <a:ext cx="8290759" cy="8207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b="1" spc="-2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Arena for Action 4:</a:t>
            </a:r>
          </a:p>
          <a:p>
            <a:pPr>
              <a:lnSpc>
                <a:spcPts val="4000"/>
              </a:lnSpc>
            </a:pP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Sustainable Agricultural Systems</a:t>
            </a:r>
          </a:p>
        </p:txBody>
      </p:sp>
    </p:spTree>
    <p:extLst>
      <p:ext uri="{BB962C8B-B14F-4D97-AF65-F5344CB8AC3E}">
        <p14:creationId xmlns:p14="http://schemas.microsoft.com/office/powerpoint/2010/main" val="353593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7220B70-BC81-FE48-A984-3BB9E61F8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58769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D2B32E-69D3-7443-B1FD-7B414AC7C0CE}"/>
              </a:ext>
            </a:extLst>
          </p:cNvPr>
          <p:cNvSpPr/>
          <p:nvPr/>
        </p:nvSpPr>
        <p:spPr>
          <a:xfrm>
            <a:off x="1721069" y="204954"/>
            <a:ext cx="8711302" cy="1809827"/>
          </a:xfrm>
          <a:prstGeom prst="rect">
            <a:avLst/>
          </a:prstGeom>
          <a:solidFill>
            <a:srgbClr val="0054A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43825-7CA0-524F-9CCF-C05477C66C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5" y="1178685"/>
            <a:ext cx="685679" cy="6856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2AB395-5CDA-3A44-BFE4-17A7231CEB43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8C921-8D8C-5440-A82E-1C7D1D389F82}"/>
              </a:ext>
            </a:extLst>
          </p:cNvPr>
          <p:cNvSpPr txBox="1"/>
          <p:nvPr/>
        </p:nvSpPr>
        <p:spPr>
          <a:xfrm>
            <a:off x="1985435" y="333094"/>
            <a:ext cx="8290759" cy="8207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b="1" spc="-2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Arena for Action 5:</a:t>
            </a:r>
          </a:p>
          <a:p>
            <a:pPr>
              <a:lnSpc>
                <a:spcPts val="4000"/>
              </a:lnSpc>
            </a:pP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 and Economic Inclusion</a:t>
            </a:r>
          </a:p>
        </p:txBody>
      </p:sp>
    </p:spTree>
    <p:extLst>
      <p:ext uri="{BB962C8B-B14F-4D97-AF65-F5344CB8AC3E}">
        <p14:creationId xmlns:p14="http://schemas.microsoft.com/office/powerpoint/2010/main" val="233730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7E6C3C-F334-A64B-A0E2-687BD213DF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58769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4876EA-6087-514F-A102-86532E18D83F}"/>
              </a:ext>
            </a:extLst>
          </p:cNvPr>
          <p:cNvSpPr/>
          <p:nvPr/>
        </p:nvSpPr>
        <p:spPr>
          <a:xfrm>
            <a:off x="1721069" y="204954"/>
            <a:ext cx="8711302" cy="1809827"/>
          </a:xfrm>
          <a:prstGeom prst="rect">
            <a:avLst/>
          </a:prstGeom>
          <a:solidFill>
            <a:srgbClr val="0054A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657882-8DE3-304E-A2A8-3DC31E45CF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5" y="1177906"/>
            <a:ext cx="685679" cy="66596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43DBC5-BFD0-0B4A-B2E5-97FDC8BF05CE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DDF65-EDBE-7343-B855-AD1994A5C594}"/>
              </a:ext>
            </a:extLst>
          </p:cNvPr>
          <p:cNvSpPr txBox="1"/>
          <p:nvPr/>
        </p:nvSpPr>
        <p:spPr>
          <a:xfrm>
            <a:off x="1985435" y="333094"/>
            <a:ext cx="8290759" cy="8207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b="1" spc="-2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Arena for Action 6:</a:t>
            </a:r>
          </a:p>
          <a:p>
            <a:pPr>
              <a:lnSpc>
                <a:spcPts val="4000"/>
              </a:lnSpc>
            </a:pP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Healthy Watersheds</a:t>
            </a:r>
          </a:p>
        </p:txBody>
      </p:sp>
    </p:spTree>
    <p:extLst>
      <p:ext uri="{BB962C8B-B14F-4D97-AF65-F5344CB8AC3E}">
        <p14:creationId xmlns:p14="http://schemas.microsoft.com/office/powerpoint/2010/main" val="179000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2F7FAD-B28D-4F41-9A15-879C8AE42179}"/>
              </a:ext>
            </a:extLst>
          </p:cNvPr>
          <p:cNvSpPr/>
          <p:nvPr/>
        </p:nvSpPr>
        <p:spPr>
          <a:xfrm>
            <a:off x="1524000" y="0"/>
            <a:ext cx="9144000" cy="5876924"/>
          </a:xfrm>
          <a:prstGeom prst="rect">
            <a:avLst/>
          </a:prstGeom>
          <a:solidFill>
            <a:srgbClr val="00A99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BC5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5435" y="295574"/>
            <a:ext cx="8290759" cy="496289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400" b="1" spc="-15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Water </a:t>
            </a:r>
            <a:r>
              <a:rPr lang="en-US" sz="6400" spc="-15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is the future, </a:t>
            </a:r>
            <a:br>
              <a:rPr lang="en-US" sz="6400" spc="-15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en-US" sz="6400" spc="-15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but how do we get there?</a:t>
            </a:r>
          </a:p>
          <a:p>
            <a:pPr>
              <a:lnSpc>
                <a:spcPts val="3500"/>
              </a:lnSpc>
            </a:pPr>
            <a:endParaRPr lang="en-US" sz="6400" spc="-150" dirty="0">
              <a:solidFill>
                <a:prstClr val="white">
                  <a:lumMod val="9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7000"/>
              </a:lnSpc>
            </a:pPr>
            <a:r>
              <a:rPr lang="en-US" sz="6400" b="1" spc="-15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Transformational leadership.</a:t>
            </a:r>
          </a:p>
          <a:p>
            <a:endParaRPr lang="en-US" sz="6000" b="1" spc="-150" dirty="0">
              <a:solidFill>
                <a:prstClr val="white">
                  <a:lumMod val="9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B74E32-0C96-144A-9240-9E8A45BFB857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360376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E2F7FAD-B28D-4F41-9A15-879C8AE42179}"/>
              </a:ext>
            </a:extLst>
          </p:cNvPr>
          <p:cNvSpPr/>
          <p:nvPr/>
        </p:nvSpPr>
        <p:spPr>
          <a:xfrm>
            <a:off x="1524000" y="0"/>
            <a:ext cx="9144000" cy="5876924"/>
          </a:xfrm>
          <a:prstGeom prst="rect">
            <a:avLst/>
          </a:prstGeom>
          <a:solidFill>
            <a:srgbClr val="008FD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ABC5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85435" y="295574"/>
            <a:ext cx="8499623" cy="269304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400" spc="-15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does a</a:t>
            </a:r>
          </a:p>
          <a:p>
            <a:pPr>
              <a:lnSpc>
                <a:spcPts val="7000"/>
              </a:lnSpc>
            </a:pPr>
            <a:r>
              <a:rPr lang="en-US" sz="6400" b="1" spc="-15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transformational leader</a:t>
            </a:r>
          </a:p>
          <a:p>
            <a:pPr>
              <a:lnSpc>
                <a:spcPts val="7000"/>
              </a:lnSpc>
            </a:pPr>
            <a:r>
              <a:rPr lang="en-US" sz="6400" spc="-150" dirty="0">
                <a:solidFill>
                  <a:prstClr val="white">
                    <a:lumMod val="95000"/>
                  </a:prst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look like?</a:t>
            </a: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73F08F-E0E2-6244-8B7C-3E77E6578173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13706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1D81F4-3BF8-944E-8FDC-0ABAAE7BEC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263"/>
            <a:ext cx="9144000" cy="58769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DE08B1-F03C-9445-A4F5-D023B6E67CED}"/>
              </a:ext>
            </a:extLst>
          </p:cNvPr>
          <p:cNvSpPr/>
          <p:nvPr/>
        </p:nvSpPr>
        <p:spPr>
          <a:xfrm>
            <a:off x="1721069" y="204954"/>
            <a:ext cx="8711302" cy="1631596"/>
          </a:xfrm>
          <a:prstGeom prst="rect">
            <a:avLst/>
          </a:prstGeom>
          <a:solidFill>
            <a:srgbClr val="0054A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6AE954B-F95E-6D4A-8E1E-7C5388E4CFB6}"/>
              </a:ext>
            </a:extLst>
          </p:cNvPr>
          <p:cNvSpPr txBox="1"/>
          <p:nvPr/>
        </p:nvSpPr>
        <p:spPr>
          <a:xfrm>
            <a:off x="1985435" y="345206"/>
            <a:ext cx="8290759" cy="13336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spc="-2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Transformational leaders…</a:t>
            </a:r>
          </a:p>
          <a:p>
            <a:pPr>
              <a:lnSpc>
                <a:spcPts val="4000"/>
              </a:lnSpc>
            </a:pP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Embrace complexity and don’t shy </a:t>
            </a:r>
            <a:b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away from it.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A8CA07-E595-144B-8846-B8FBCD0D38A4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66580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9DEF5-E401-6C41-9423-C080F190D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"/>
            <a:ext cx="9144000" cy="58769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DE08B1-F03C-9445-A4F5-D023B6E67CED}"/>
              </a:ext>
            </a:extLst>
          </p:cNvPr>
          <p:cNvSpPr/>
          <p:nvPr/>
        </p:nvSpPr>
        <p:spPr>
          <a:xfrm>
            <a:off x="1721069" y="204954"/>
            <a:ext cx="8711302" cy="1631596"/>
          </a:xfrm>
          <a:prstGeom prst="rect">
            <a:avLst/>
          </a:prstGeom>
          <a:solidFill>
            <a:srgbClr val="0054A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B590E1-8CF7-354C-9584-9AE2AA15F455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4AC7E-39D4-1F49-AB4B-E7FE210E36D5}"/>
              </a:ext>
            </a:extLst>
          </p:cNvPr>
          <p:cNvSpPr txBox="1"/>
          <p:nvPr/>
        </p:nvSpPr>
        <p:spPr>
          <a:xfrm>
            <a:off x="1985435" y="345206"/>
            <a:ext cx="8290759" cy="13336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spc="-2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Transformational leaders…</a:t>
            </a:r>
          </a:p>
          <a:p>
            <a:pPr>
              <a:lnSpc>
                <a:spcPts val="4000"/>
              </a:lnSpc>
            </a:pP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differently about the whole,</a:t>
            </a:r>
            <a:b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just their part.</a:t>
            </a:r>
          </a:p>
        </p:txBody>
      </p:sp>
    </p:spTree>
    <p:extLst>
      <p:ext uri="{BB962C8B-B14F-4D97-AF65-F5344CB8AC3E}">
        <p14:creationId xmlns:p14="http://schemas.microsoft.com/office/powerpoint/2010/main" val="39042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3A0E5-D5E3-F442-B9C6-3EB2EDA35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Southern California Water Dialogue</a:t>
            </a:r>
            <a:br>
              <a:rPr lang="en-US" sz="4000" dirty="0"/>
            </a:br>
            <a:r>
              <a:rPr lang="en-US" sz="4000" dirty="0"/>
              <a:t>Steering Committee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1D361-BF04-4449-8DB6-44CE200523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89974" y="1690688"/>
            <a:ext cx="10363826" cy="4802187"/>
          </a:xfrm>
        </p:spPr>
        <p:txBody>
          <a:bodyPr numCol="2" anchor="t">
            <a:noAutofit/>
          </a:bodyPr>
          <a:lstStyle/>
          <a:p>
            <a:r>
              <a:rPr lang="en-US" sz="2000" dirty="0"/>
              <a:t>E.J. CALDWELL                                   </a:t>
            </a:r>
            <a:r>
              <a:rPr lang="en-US" sz="2000" i="1" dirty="0"/>
              <a:t>West Basin Municipal Water District</a:t>
            </a:r>
            <a:endParaRPr lang="en-US" sz="2000" dirty="0"/>
          </a:p>
          <a:p>
            <a:r>
              <a:rPr lang="en-US" sz="2000" dirty="0"/>
              <a:t>RITA KAMPALATH                                                </a:t>
            </a:r>
            <a:r>
              <a:rPr lang="en-US" sz="2000" i="1" dirty="0"/>
              <a:t>LA County Chief Sustainability Office</a:t>
            </a:r>
            <a:endParaRPr lang="en-US" sz="2000" dirty="0"/>
          </a:p>
          <a:p>
            <a:r>
              <a:rPr lang="en-US" sz="2000" dirty="0"/>
              <a:t>ZITA YU                                              </a:t>
            </a:r>
            <a:r>
              <a:rPr lang="en-US" sz="2000" i="1" dirty="0"/>
              <a:t>Jacobs</a:t>
            </a:r>
          </a:p>
          <a:p>
            <a:r>
              <a:rPr lang="en-US" sz="2000" dirty="0"/>
              <a:t>FERNANDO PALUDI                                </a:t>
            </a:r>
            <a:r>
              <a:rPr lang="en-US" sz="2000" i="1" dirty="0"/>
              <a:t>Trabuco Canyon Water District </a:t>
            </a:r>
          </a:p>
          <a:p>
            <a:r>
              <a:rPr lang="en-US" sz="2000" dirty="0"/>
              <a:t>PEER SWAN                                                    </a:t>
            </a:r>
            <a:r>
              <a:rPr lang="en-US" sz="2000" i="1" dirty="0"/>
              <a:t>Irvine Ranch Water District</a:t>
            </a:r>
          </a:p>
          <a:p>
            <a:r>
              <a:rPr lang="en-US" sz="2000" dirty="0"/>
              <a:t>CHARMING EVELYN                          </a:t>
            </a:r>
            <a:r>
              <a:rPr lang="en-US" sz="2000" i="1" dirty="0"/>
              <a:t>Sierra Club</a:t>
            </a: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CHARLEY WILSON                        </a:t>
            </a:r>
            <a:r>
              <a:rPr lang="en-US" sz="2000" i="1" dirty="0"/>
              <a:t>Southern California Water Coalition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MARTHA CAMACHO RODRIQUEZ           </a:t>
            </a:r>
            <a:r>
              <a:rPr lang="en-US" sz="2000" i="1" dirty="0"/>
              <a:t>Central Basin Municipal Water District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MARK STADLER                             SDCWA, (Retired)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RICH ATWATER                                       </a:t>
            </a:r>
            <a:r>
              <a:rPr lang="en-US" sz="2000" i="1" dirty="0"/>
              <a:t>Foothill Municipal Water District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FRED O’CALLAGHAN                 </a:t>
            </a:r>
            <a:r>
              <a:rPr lang="en-US" sz="2000" i="1" dirty="0"/>
              <a:t>JPL/NASA (Retired)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KATHY CALDWELL                                  </a:t>
            </a:r>
            <a:r>
              <a:rPr lang="en-US" sz="2000" i="1" dirty="0"/>
              <a:t>So Cal Water Dialogue, Coordinator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070096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26ECFE-F3DC-46BC-9C6C-10C6E6DA2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58769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DE08B1-F03C-9445-A4F5-D023B6E67CED}"/>
              </a:ext>
            </a:extLst>
          </p:cNvPr>
          <p:cNvSpPr/>
          <p:nvPr/>
        </p:nvSpPr>
        <p:spPr>
          <a:xfrm>
            <a:off x="1721069" y="204954"/>
            <a:ext cx="8711302" cy="1631596"/>
          </a:xfrm>
          <a:prstGeom prst="rect">
            <a:avLst/>
          </a:prstGeom>
          <a:solidFill>
            <a:srgbClr val="0054A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17DE43-3E0C-AC42-B664-11CF182A14B0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BD21D6-4267-744F-9532-2157C74B7464}"/>
              </a:ext>
            </a:extLst>
          </p:cNvPr>
          <p:cNvSpPr txBox="1"/>
          <p:nvPr/>
        </p:nvSpPr>
        <p:spPr>
          <a:xfrm>
            <a:off x="1985435" y="345206"/>
            <a:ext cx="8290759" cy="13336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spc="-2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Transformational leaders…</a:t>
            </a:r>
          </a:p>
          <a:p>
            <a:pPr>
              <a:lnSpc>
                <a:spcPts val="4000"/>
              </a:lnSpc>
            </a:pP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water relevant to people’s lived experience.</a:t>
            </a:r>
          </a:p>
        </p:txBody>
      </p:sp>
    </p:spTree>
    <p:extLst>
      <p:ext uri="{BB962C8B-B14F-4D97-AF65-F5344CB8AC3E}">
        <p14:creationId xmlns:p14="http://schemas.microsoft.com/office/powerpoint/2010/main" val="3507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FE67F48-F94A-5944-B9C6-D4DEE826D7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3"/>
            <a:ext cx="9144000" cy="58769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DE08B1-F03C-9445-A4F5-D023B6E67CED}"/>
              </a:ext>
            </a:extLst>
          </p:cNvPr>
          <p:cNvSpPr/>
          <p:nvPr/>
        </p:nvSpPr>
        <p:spPr>
          <a:xfrm>
            <a:off x="1721069" y="204954"/>
            <a:ext cx="8711302" cy="1631596"/>
          </a:xfrm>
          <a:prstGeom prst="rect">
            <a:avLst/>
          </a:prstGeom>
          <a:solidFill>
            <a:srgbClr val="0054A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CBB21D-84A6-3B49-8AA7-4EA7DF4CDF05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7529BD-3E15-CE43-9B87-583C15B383E1}"/>
              </a:ext>
            </a:extLst>
          </p:cNvPr>
          <p:cNvSpPr txBox="1"/>
          <p:nvPr/>
        </p:nvSpPr>
        <p:spPr>
          <a:xfrm>
            <a:off x="1985435" y="345206"/>
            <a:ext cx="8290759" cy="82073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spc="-2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Transformational leaders…</a:t>
            </a:r>
          </a:p>
          <a:p>
            <a:pPr>
              <a:lnSpc>
                <a:spcPts val="4000"/>
              </a:lnSpc>
            </a:pP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equity at the center.</a:t>
            </a:r>
          </a:p>
        </p:txBody>
      </p:sp>
    </p:spTree>
    <p:extLst>
      <p:ext uri="{BB962C8B-B14F-4D97-AF65-F5344CB8AC3E}">
        <p14:creationId xmlns:p14="http://schemas.microsoft.com/office/powerpoint/2010/main" val="135939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076D73-71C8-9045-87C4-8B8D54CAF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587692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DE08B1-F03C-9445-A4F5-D023B6E67CED}"/>
              </a:ext>
            </a:extLst>
          </p:cNvPr>
          <p:cNvSpPr/>
          <p:nvPr/>
        </p:nvSpPr>
        <p:spPr>
          <a:xfrm>
            <a:off x="1721069" y="204954"/>
            <a:ext cx="8711302" cy="1631596"/>
          </a:xfrm>
          <a:prstGeom prst="rect">
            <a:avLst/>
          </a:prstGeom>
          <a:solidFill>
            <a:srgbClr val="0054A6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183FB4-AF32-9E46-A92F-6AFE9AA9BBC2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6E83D6-8552-3144-8332-9754513E3CB0}"/>
              </a:ext>
            </a:extLst>
          </p:cNvPr>
          <p:cNvSpPr txBox="1"/>
          <p:nvPr/>
        </p:nvSpPr>
        <p:spPr>
          <a:xfrm>
            <a:off x="1985435" y="345206"/>
            <a:ext cx="8290759" cy="133369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2000" spc="-2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Transformational leaders…</a:t>
            </a:r>
          </a:p>
          <a:p>
            <a:pPr>
              <a:lnSpc>
                <a:spcPts val="4000"/>
              </a:lnSpc>
            </a:pPr>
            <a:r>
              <a:rPr lang="en-US" sz="3600" b="1" spc="-5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 their own water stories and find human connection.</a:t>
            </a:r>
          </a:p>
        </p:txBody>
      </p:sp>
    </p:spTree>
    <p:extLst>
      <p:ext uri="{BB962C8B-B14F-4D97-AF65-F5344CB8AC3E}">
        <p14:creationId xmlns:p14="http://schemas.microsoft.com/office/powerpoint/2010/main" val="17636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6DD9BB-9E2A-8946-B4D7-E2C9F5C5E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587692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6AB7D8-59C5-0C44-BC1A-4648322060FD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84831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524000" y="5876924"/>
            <a:ext cx="9144000" cy="981076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E56BBC9-211E-5F43-8671-2F1B2F26E2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5876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CBCA71-939F-764F-8E23-3B5CD31048F5}"/>
              </a:ext>
            </a:extLst>
          </p:cNvPr>
          <p:cNvSpPr txBox="1"/>
          <p:nvPr/>
        </p:nvSpPr>
        <p:spPr>
          <a:xfrm>
            <a:off x="1985435" y="295574"/>
            <a:ext cx="8290759" cy="369331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endParaRPr lang="en-US" sz="4000" b="1" spc="-15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spc="-1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Save the date!</a:t>
            </a:r>
          </a:p>
          <a:p>
            <a:endParaRPr lang="en-US" sz="4000" b="1" spc="-100" dirty="0">
              <a:solidFill>
                <a:srgbClr val="00B0F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spc="-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Water Summit 2022</a:t>
            </a:r>
          </a:p>
          <a:p>
            <a:r>
              <a:rPr lang="en-US" sz="4000" spc="-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13-15</a:t>
            </a:r>
          </a:p>
          <a:p>
            <a:r>
              <a:rPr lang="en-US" sz="4000" spc="-1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Milwaukee, WI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0FF0F7-F3BF-E54F-BEB3-381B17625218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</p:spTree>
    <p:extLst>
      <p:ext uri="{BB962C8B-B14F-4D97-AF65-F5344CB8AC3E}">
        <p14:creationId xmlns:p14="http://schemas.microsoft.com/office/powerpoint/2010/main" val="84095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562EB19-0B83-2240-AA2F-67D1E050699E}"/>
              </a:ext>
            </a:extLst>
          </p:cNvPr>
          <p:cNvSpPr/>
          <p:nvPr/>
        </p:nvSpPr>
        <p:spPr>
          <a:xfrm>
            <a:off x="1524000" y="1"/>
            <a:ext cx="9144000" cy="6858000"/>
          </a:xfrm>
          <a:prstGeom prst="rect">
            <a:avLst/>
          </a:prstGeom>
          <a:solidFill>
            <a:srgbClr val="0054A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1985434" y="1488828"/>
            <a:ext cx="8324626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more information:</a:t>
            </a:r>
          </a:p>
          <a:p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Mami Hara</a:t>
            </a:r>
            <a:endParaRPr lang="en-US" sz="20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mhara@uswateralliance.org</a:t>
            </a:r>
            <a:endParaRPr 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en-US" sz="2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OneWaterMami</a:t>
            </a:r>
            <a:endParaRPr lang="en-US" sz="2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9360C5-8F26-074E-9F7D-7B5F70B33EC4}"/>
              </a:ext>
            </a:extLst>
          </p:cNvPr>
          <p:cNvSpPr txBox="1"/>
          <p:nvPr/>
        </p:nvSpPr>
        <p:spPr>
          <a:xfrm>
            <a:off x="8320852" y="6195019"/>
            <a:ext cx="18814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prstClr val="white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www.uswateralliance.org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D78F23-AE89-6A4B-B88D-1E809A7A3D72}"/>
              </a:ext>
            </a:extLst>
          </p:cNvPr>
          <p:cNvSpPr txBox="1"/>
          <p:nvPr/>
        </p:nvSpPr>
        <p:spPr>
          <a:xfrm>
            <a:off x="1985435" y="295573"/>
            <a:ext cx="8290759" cy="89768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>
              <a:lnSpc>
                <a:spcPts val="7000"/>
              </a:lnSpc>
            </a:pPr>
            <a:r>
              <a:rPr lang="en-US" sz="6400" b="1" spc="-15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lang="en-US" sz="6000" b="1" spc="-150" dirty="0">
              <a:solidFill>
                <a:prstClr val="white">
                  <a:lumMod val="9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0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05D03-6642-4CAD-A78B-E4AEF9705B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9334" y="3050531"/>
            <a:ext cx="7992666" cy="1378519"/>
          </a:xfrm>
        </p:spPr>
        <p:txBody>
          <a:bodyPr/>
          <a:lstStyle/>
          <a:p>
            <a:r>
              <a:rPr lang="en-US"/>
              <a:t>Water Supply Update &amp;</a:t>
            </a:r>
            <a:br>
              <a:rPr lang="en-US"/>
            </a:br>
            <a:r>
              <a:rPr lang="en-US"/>
              <a:t>Metropolitan’s One Water</a:t>
            </a:r>
            <a:br>
              <a:rPr lang="en-US"/>
            </a:br>
            <a:r>
              <a:rPr lang="en-US"/>
              <a:t>Initiative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01EA28-647C-41D1-AB1C-BF1EB8F4EE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9333" y="2243561"/>
            <a:ext cx="7781651" cy="285330"/>
          </a:xfrm>
        </p:spPr>
        <p:txBody>
          <a:bodyPr/>
          <a:lstStyle/>
          <a:p>
            <a:r>
              <a:rPr lang="en-US"/>
              <a:t>Southern California Water Dialogue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E2F40-A169-4C0F-A63B-CF8EEBB0B3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98938" y="5659120"/>
            <a:ext cx="6975475" cy="563563"/>
          </a:xfrm>
        </p:spPr>
        <p:txBody>
          <a:bodyPr/>
          <a:lstStyle/>
          <a:p>
            <a:endParaRPr lang="en-US"/>
          </a:p>
          <a:p>
            <a:r>
              <a:rPr lang="en-US"/>
              <a:t>May 25, 2022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797995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3C12A7-FB52-4F48-BE65-6D9FD14AC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102" y="1144588"/>
            <a:ext cx="2896086" cy="1785104"/>
          </a:xfrm>
        </p:spPr>
        <p:txBody>
          <a:bodyPr/>
          <a:lstStyle/>
          <a:p>
            <a:r>
              <a:rPr lang="en-US">
                <a:latin typeface="Prata" panose="020B0604020202020204" charset="0"/>
              </a:rPr>
              <a:t>Metropolitan</a:t>
            </a:r>
            <a:br>
              <a:rPr lang="en-US">
                <a:latin typeface="Prata" panose="020B0604020202020204" charset="0"/>
              </a:rPr>
            </a:br>
            <a:r>
              <a:rPr lang="en-US">
                <a:latin typeface="Prata" panose="020B0604020202020204" charset="0"/>
              </a:rPr>
              <a:t>Water District of </a:t>
            </a:r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  <a:latin typeface="Prata" panose="020B0604020202020204" charset="0"/>
              </a:rPr>
              <a:t>S</a:t>
            </a:r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  <a:t>outhern California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8EA6F4-48E9-4417-AEE8-65D3F453F5CC}"/>
              </a:ext>
            </a:extLst>
          </p:cNvPr>
          <p:cNvSpPr/>
          <p:nvPr/>
        </p:nvSpPr>
        <p:spPr>
          <a:xfrm>
            <a:off x="-747732" y="3164010"/>
            <a:ext cx="39319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Regional water wholesaler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</a:b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Prata" panose="020B0604020202020204" charset="0"/>
              <a:cs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19 million people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26 member agencies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Prata" panose="020B0604020202020204" charset="0"/>
              <a:cs typeface="Arial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Six counties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5,200 square miles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B23FDEA-CC32-4BFC-9D95-B61B70250D69}"/>
              </a:ext>
            </a:extLst>
          </p:cNvPr>
          <p:cNvSpPr/>
          <p:nvPr/>
        </p:nvSpPr>
        <p:spPr bwMode="auto">
          <a:xfrm>
            <a:off x="3932442" y="4666657"/>
            <a:ext cx="2141845" cy="1686007"/>
          </a:xfrm>
          <a:prstGeom prst="rect">
            <a:avLst/>
          </a:prstGeom>
          <a:solidFill>
            <a:srgbClr val="FFA861"/>
          </a:solidFill>
          <a:ln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cs typeface="Arial"/>
            </a:endParaRPr>
          </a:p>
        </p:txBody>
      </p:sp>
      <p:sp>
        <p:nvSpPr>
          <p:cNvPr id="54" name="Freeform 4">
            <a:extLst>
              <a:ext uri="{FF2B5EF4-FFF2-40B4-BE49-F238E27FC236}">
                <a16:creationId xmlns:a16="http://schemas.microsoft.com/office/drawing/2014/main" id="{9C0B285C-E15F-4133-B119-4C9C07399358}"/>
              </a:ext>
            </a:extLst>
          </p:cNvPr>
          <p:cNvSpPr/>
          <p:nvPr/>
        </p:nvSpPr>
        <p:spPr bwMode="auto">
          <a:xfrm rot="20805797">
            <a:off x="4687178" y="-191981"/>
            <a:ext cx="3646619" cy="5792925"/>
          </a:xfrm>
          <a:custGeom>
            <a:avLst/>
            <a:gdLst/>
            <a:ahLst/>
            <a:cxnLst>
              <a:cxn ang="0">
                <a:pos x="113" y="1573"/>
              </a:cxn>
              <a:cxn ang="0">
                <a:pos x="175" y="1757"/>
              </a:cxn>
              <a:cxn ang="0">
                <a:pos x="29" y="2439"/>
              </a:cxn>
              <a:cxn ang="0">
                <a:pos x="126" y="2635"/>
              </a:cxn>
              <a:cxn ang="0">
                <a:pos x="519" y="3533"/>
              </a:cxn>
              <a:cxn ang="0">
                <a:pos x="562" y="3511"/>
              </a:cxn>
              <a:cxn ang="0">
                <a:pos x="581" y="3315"/>
              </a:cxn>
              <a:cxn ang="0">
                <a:pos x="648" y="3285"/>
              </a:cxn>
              <a:cxn ang="0">
                <a:pos x="713" y="3335"/>
              </a:cxn>
              <a:cxn ang="0">
                <a:pos x="594" y="3448"/>
              </a:cxn>
              <a:cxn ang="0">
                <a:pos x="643" y="3520"/>
              </a:cxn>
              <a:cxn ang="0">
                <a:pos x="746" y="3904"/>
              </a:cxn>
              <a:cxn ang="0">
                <a:pos x="681" y="3880"/>
              </a:cxn>
              <a:cxn ang="0">
                <a:pos x="542" y="3732"/>
              </a:cxn>
              <a:cxn ang="0">
                <a:pos x="581" y="3582"/>
              </a:cxn>
              <a:cxn ang="0">
                <a:pos x="514" y="3591"/>
              </a:cxn>
              <a:cxn ang="0">
                <a:pos x="432" y="3749"/>
              </a:cxn>
              <a:cxn ang="0">
                <a:pos x="461" y="4100"/>
              </a:cxn>
              <a:cxn ang="0">
                <a:pos x="542" y="4261"/>
              </a:cxn>
              <a:cxn ang="0">
                <a:pos x="722" y="4399"/>
              </a:cxn>
              <a:cxn ang="0">
                <a:pos x="664" y="4574"/>
              </a:cxn>
              <a:cxn ang="0">
                <a:pos x="562" y="4604"/>
              </a:cxn>
              <a:cxn ang="0">
                <a:pos x="542" y="4826"/>
              </a:cxn>
              <a:cxn ang="0">
                <a:pos x="788" y="5345"/>
              </a:cxn>
              <a:cxn ang="0">
                <a:pos x="982" y="5664"/>
              </a:cxn>
              <a:cxn ang="0">
                <a:pos x="953" y="5856"/>
              </a:cxn>
              <a:cxn ang="0">
                <a:pos x="1075" y="5981"/>
              </a:cxn>
              <a:cxn ang="0">
                <a:pos x="1023" y="6107"/>
              </a:cxn>
              <a:cxn ang="0">
                <a:pos x="950" y="6405"/>
              </a:cxn>
              <a:cxn ang="0">
                <a:pos x="1040" y="6516"/>
              </a:cxn>
              <a:cxn ang="0">
                <a:pos x="1649" y="6732"/>
              </a:cxn>
              <a:cxn ang="0">
                <a:pos x="1899" y="7074"/>
              </a:cxn>
              <a:cxn ang="0">
                <a:pos x="2189" y="7192"/>
              </a:cxn>
              <a:cxn ang="0">
                <a:pos x="2193" y="7392"/>
              </a:cxn>
              <a:cxn ang="0">
                <a:pos x="2387" y="7447"/>
              </a:cxn>
              <a:cxn ang="0">
                <a:pos x="2644" y="7798"/>
              </a:cxn>
              <a:cxn ang="0">
                <a:pos x="2786" y="8099"/>
              </a:cxn>
              <a:cxn ang="0">
                <a:pos x="2793" y="8568"/>
              </a:cxn>
              <a:cxn ang="0">
                <a:pos x="4573" y="8686"/>
              </a:cxn>
              <a:cxn ang="0">
                <a:pos x="4463" y="8484"/>
              </a:cxn>
              <a:cxn ang="0">
                <a:pos x="4518" y="8213"/>
              </a:cxn>
              <a:cxn ang="0">
                <a:pos x="4804" y="7735"/>
              </a:cxn>
              <a:cxn ang="0">
                <a:pos x="5011" y="7601"/>
              </a:cxn>
              <a:cxn ang="0">
                <a:pos x="4886" y="7434"/>
              </a:cxn>
              <a:cxn ang="0">
                <a:pos x="4812" y="6960"/>
              </a:cxn>
              <a:cxn ang="0">
                <a:pos x="2434" y="3348"/>
              </a:cxn>
              <a:cxn ang="0">
                <a:pos x="2255" y="2984"/>
              </a:cxn>
              <a:cxn ang="0">
                <a:pos x="2848" y="673"/>
              </a:cxn>
              <a:cxn ang="0">
                <a:pos x="477" y="0"/>
              </a:cxn>
              <a:cxn ang="0">
                <a:pos x="415" y="132"/>
              </a:cxn>
              <a:cxn ang="0">
                <a:pos x="432" y="433"/>
              </a:cxn>
              <a:cxn ang="0">
                <a:pos x="0" y="1154"/>
              </a:cxn>
              <a:cxn ang="0">
                <a:pos x="113" y="1573"/>
              </a:cxn>
            </a:cxnLst>
            <a:rect l="0" t="0" r="r" b="b"/>
            <a:pathLst>
              <a:path w="5011" h="8686">
                <a:moveTo>
                  <a:pt x="113" y="1573"/>
                </a:moveTo>
                <a:lnTo>
                  <a:pt x="175" y="1757"/>
                </a:lnTo>
                <a:lnTo>
                  <a:pt x="29" y="2439"/>
                </a:lnTo>
                <a:lnTo>
                  <a:pt x="126" y="2635"/>
                </a:lnTo>
                <a:lnTo>
                  <a:pt x="519" y="3533"/>
                </a:lnTo>
                <a:lnTo>
                  <a:pt x="562" y="3511"/>
                </a:lnTo>
                <a:lnTo>
                  <a:pt x="581" y="3315"/>
                </a:lnTo>
                <a:lnTo>
                  <a:pt x="648" y="3285"/>
                </a:lnTo>
                <a:lnTo>
                  <a:pt x="713" y="3335"/>
                </a:lnTo>
                <a:lnTo>
                  <a:pt x="594" y="3448"/>
                </a:lnTo>
                <a:lnTo>
                  <a:pt x="643" y="3520"/>
                </a:lnTo>
                <a:lnTo>
                  <a:pt x="746" y="3904"/>
                </a:lnTo>
                <a:lnTo>
                  <a:pt x="681" y="3880"/>
                </a:lnTo>
                <a:lnTo>
                  <a:pt x="542" y="3732"/>
                </a:lnTo>
                <a:lnTo>
                  <a:pt x="581" y="3582"/>
                </a:lnTo>
                <a:lnTo>
                  <a:pt x="514" y="3591"/>
                </a:lnTo>
                <a:lnTo>
                  <a:pt x="432" y="3749"/>
                </a:lnTo>
                <a:lnTo>
                  <a:pt x="461" y="4100"/>
                </a:lnTo>
                <a:lnTo>
                  <a:pt x="542" y="4261"/>
                </a:lnTo>
                <a:lnTo>
                  <a:pt x="722" y="4399"/>
                </a:lnTo>
                <a:lnTo>
                  <a:pt x="664" y="4574"/>
                </a:lnTo>
                <a:lnTo>
                  <a:pt x="562" y="4604"/>
                </a:lnTo>
                <a:lnTo>
                  <a:pt x="542" y="4826"/>
                </a:lnTo>
                <a:lnTo>
                  <a:pt x="788" y="5345"/>
                </a:lnTo>
                <a:lnTo>
                  <a:pt x="982" y="5664"/>
                </a:lnTo>
                <a:lnTo>
                  <a:pt x="953" y="5856"/>
                </a:lnTo>
                <a:lnTo>
                  <a:pt x="1075" y="5981"/>
                </a:lnTo>
                <a:lnTo>
                  <a:pt x="1023" y="6107"/>
                </a:lnTo>
                <a:lnTo>
                  <a:pt x="950" y="6405"/>
                </a:lnTo>
                <a:lnTo>
                  <a:pt x="1040" y="6516"/>
                </a:lnTo>
                <a:lnTo>
                  <a:pt x="1649" y="6732"/>
                </a:lnTo>
                <a:lnTo>
                  <a:pt x="1899" y="7074"/>
                </a:lnTo>
                <a:lnTo>
                  <a:pt x="2189" y="7192"/>
                </a:lnTo>
                <a:lnTo>
                  <a:pt x="2193" y="7392"/>
                </a:lnTo>
                <a:lnTo>
                  <a:pt x="2387" y="7447"/>
                </a:lnTo>
                <a:lnTo>
                  <a:pt x="2644" y="7798"/>
                </a:lnTo>
                <a:lnTo>
                  <a:pt x="2786" y="8099"/>
                </a:lnTo>
                <a:lnTo>
                  <a:pt x="2793" y="8568"/>
                </a:lnTo>
                <a:lnTo>
                  <a:pt x="4573" y="8686"/>
                </a:lnTo>
                <a:lnTo>
                  <a:pt x="4463" y="8484"/>
                </a:lnTo>
                <a:lnTo>
                  <a:pt x="4518" y="8213"/>
                </a:lnTo>
                <a:lnTo>
                  <a:pt x="4804" y="7735"/>
                </a:lnTo>
                <a:lnTo>
                  <a:pt x="5011" y="7601"/>
                </a:lnTo>
                <a:lnTo>
                  <a:pt x="4886" y="7434"/>
                </a:lnTo>
                <a:lnTo>
                  <a:pt x="4812" y="6960"/>
                </a:lnTo>
                <a:lnTo>
                  <a:pt x="2434" y="3348"/>
                </a:lnTo>
                <a:lnTo>
                  <a:pt x="2255" y="2984"/>
                </a:lnTo>
                <a:lnTo>
                  <a:pt x="2848" y="673"/>
                </a:lnTo>
                <a:lnTo>
                  <a:pt x="477" y="0"/>
                </a:lnTo>
                <a:lnTo>
                  <a:pt x="415" y="132"/>
                </a:lnTo>
                <a:lnTo>
                  <a:pt x="432" y="433"/>
                </a:lnTo>
                <a:lnTo>
                  <a:pt x="0" y="1154"/>
                </a:lnTo>
                <a:lnTo>
                  <a:pt x="113" y="1573"/>
                </a:lnTo>
                <a:close/>
              </a:path>
            </a:pathLst>
          </a:custGeom>
          <a:solidFill>
            <a:srgbClr val="A39EB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 w="12700">
                <a:solidFill>
                  <a:srgbClr val="EBDDC3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Prata" panose="020B0604020202020204" charset="0"/>
              <a:cs typeface="Arial"/>
            </a:endParaRPr>
          </a:p>
        </p:txBody>
      </p:sp>
      <p:sp>
        <p:nvSpPr>
          <p:cNvPr id="55" name="Freeform 10">
            <a:extLst>
              <a:ext uri="{FF2B5EF4-FFF2-40B4-BE49-F238E27FC236}">
                <a16:creationId xmlns:a16="http://schemas.microsoft.com/office/drawing/2014/main" id="{6E62A587-F9AA-474C-9DF3-8FC5E73B44BF}"/>
              </a:ext>
            </a:extLst>
          </p:cNvPr>
          <p:cNvSpPr/>
          <p:nvPr/>
        </p:nvSpPr>
        <p:spPr bwMode="auto">
          <a:xfrm>
            <a:off x="6373991" y="4394280"/>
            <a:ext cx="1082675" cy="1038225"/>
          </a:xfrm>
          <a:custGeom>
            <a:avLst/>
            <a:gdLst>
              <a:gd name="connsiteX0" fmla="*/ 0 w 1083234"/>
              <a:gd name="connsiteY0" fmla="*/ 144625 h 1037546"/>
              <a:gd name="connsiteX1" fmla="*/ 0 w 1083234"/>
              <a:gd name="connsiteY1" fmla="*/ 144625 h 1037546"/>
              <a:gd name="connsiteX2" fmla="*/ 21479 w 1083234"/>
              <a:gd name="connsiteY2" fmla="*/ 163036 h 1037546"/>
              <a:gd name="connsiteX3" fmla="*/ 30685 w 1083234"/>
              <a:gd name="connsiteY3" fmla="*/ 169173 h 1037546"/>
              <a:gd name="connsiteX4" fmla="*/ 39890 w 1083234"/>
              <a:gd name="connsiteY4" fmla="*/ 178378 h 1037546"/>
              <a:gd name="connsiteX5" fmla="*/ 49095 w 1083234"/>
              <a:gd name="connsiteY5" fmla="*/ 181447 h 1037546"/>
              <a:gd name="connsiteX6" fmla="*/ 58301 w 1083234"/>
              <a:gd name="connsiteY6" fmla="*/ 187584 h 1037546"/>
              <a:gd name="connsiteX7" fmla="*/ 85917 w 1083234"/>
              <a:gd name="connsiteY7" fmla="*/ 196789 h 1037546"/>
              <a:gd name="connsiteX8" fmla="*/ 104328 w 1083234"/>
              <a:gd name="connsiteY8" fmla="*/ 202926 h 1037546"/>
              <a:gd name="connsiteX9" fmla="*/ 113533 w 1083234"/>
              <a:gd name="connsiteY9" fmla="*/ 205995 h 1037546"/>
              <a:gd name="connsiteX10" fmla="*/ 141149 w 1083234"/>
              <a:gd name="connsiteY10" fmla="*/ 212131 h 1037546"/>
              <a:gd name="connsiteX11" fmla="*/ 156491 w 1083234"/>
              <a:gd name="connsiteY11" fmla="*/ 215200 h 1037546"/>
              <a:gd name="connsiteX12" fmla="*/ 168765 w 1083234"/>
              <a:gd name="connsiteY12" fmla="*/ 218268 h 1037546"/>
              <a:gd name="connsiteX13" fmla="*/ 202518 w 1083234"/>
              <a:gd name="connsiteY13" fmla="*/ 221337 h 1037546"/>
              <a:gd name="connsiteX14" fmla="*/ 282298 w 1083234"/>
              <a:gd name="connsiteY14" fmla="*/ 218268 h 1037546"/>
              <a:gd name="connsiteX15" fmla="*/ 300709 w 1083234"/>
              <a:gd name="connsiteY15" fmla="*/ 221337 h 1037546"/>
              <a:gd name="connsiteX16" fmla="*/ 319119 w 1083234"/>
              <a:gd name="connsiteY16" fmla="*/ 233611 h 1037546"/>
              <a:gd name="connsiteX17" fmla="*/ 337530 w 1083234"/>
              <a:gd name="connsiteY17" fmla="*/ 239748 h 1037546"/>
              <a:gd name="connsiteX18" fmla="*/ 359009 w 1083234"/>
              <a:gd name="connsiteY18" fmla="*/ 267364 h 1037546"/>
              <a:gd name="connsiteX19" fmla="*/ 365146 w 1083234"/>
              <a:gd name="connsiteY19" fmla="*/ 276569 h 1037546"/>
              <a:gd name="connsiteX20" fmla="*/ 371283 w 1083234"/>
              <a:gd name="connsiteY20" fmla="*/ 285774 h 1037546"/>
              <a:gd name="connsiteX21" fmla="*/ 380489 w 1083234"/>
              <a:gd name="connsiteY21" fmla="*/ 304185 h 1037546"/>
              <a:gd name="connsiteX22" fmla="*/ 383557 w 1083234"/>
              <a:gd name="connsiteY22" fmla="*/ 328733 h 1037546"/>
              <a:gd name="connsiteX23" fmla="*/ 374352 w 1083234"/>
              <a:gd name="connsiteY23" fmla="*/ 362486 h 1037546"/>
              <a:gd name="connsiteX24" fmla="*/ 377420 w 1083234"/>
              <a:gd name="connsiteY24" fmla="*/ 383965 h 1037546"/>
              <a:gd name="connsiteX25" fmla="*/ 408105 w 1083234"/>
              <a:gd name="connsiteY25" fmla="*/ 399307 h 1037546"/>
              <a:gd name="connsiteX26" fmla="*/ 444926 w 1083234"/>
              <a:gd name="connsiteY26" fmla="*/ 402376 h 1037546"/>
              <a:gd name="connsiteX27" fmla="*/ 463337 w 1083234"/>
              <a:gd name="connsiteY27" fmla="*/ 390102 h 1037546"/>
              <a:gd name="connsiteX28" fmla="*/ 484816 w 1083234"/>
              <a:gd name="connsiteY28" fmla="*/ 387033 h 1037546"/>
              <a:gd name="connsiteX29" fmla="*/ 494021 w 1083234"/>
              <a:gd name="connsiteY29" fmla="*/ 380897 h 1037546"/>
              <a:gd name="connsiteX30" fmla="*/ 509364 w 1083234"/>
              <a:gd name="connsiteY30" fmla="*/ 393170 h 1037546"/>
              <a:gd name="connsiteX31" fmla="*/ 527775 w 1083234"/>
              <a:gd name="connsiteY31" fmla="*/ 405444 h 1037546"/>
              <a:gd name="connsiteX32" fmla="*/ 533911 w 1083234"/>
              <a:gd name="connsiteY32" fmla="*/ 414650 h 1037546"/>
              <a:gd name="connsiteX33" fmla="*/ 549254 w 1083234"/>
              <a:gd name="connsiteY33" fmla="*/ 429992 h 1037546"/>
              <a:gd name="connsiteX34" fmla="*/ 552322 w 1083234"/>
              <a:gd name="connsiteY34" fmla="*/ 439197 h 1037546"/>
              <a:gd name="connsiteX35" fmla="*/ 570733 w 1083234"/>
              <a:gd name="connsiteY35" fmla="*/ 445334 h 1037546"/>
              <a:gd name="connsiteX36" fmla="*/ 579938 w 1083234"/>
              <a:gd name="connsiteY36" fmla="*/ 451471 h 1037546"/>
              <a:gd name="connsiteX37" fmla="*/ 601417 w 1083234"/>
              <a:gd name="connsiteY37" fmla="*/ 457608 h 1037546"/>
              <a:gd name="connsiteX38" fmla="*/ 610623 w 1083234"/>
              <a:gd name="connsiteY38" fmla="*/ 460676 h 1037546"/>
              <a:gd name="connsiteX39" fmla="*/ 638239 w 1083234"/>
              <a:gd name="connsiteY39" fmla="*/ 485224 h 1037546"/>
              <a:gd name="connsiteX40" fmla="*/ 662787 w 1083234"/>
              <a:gd name="connsiteY40" fmla="*/ 506703 h 1037546"/>
              <a:gd name="connsiteX41" fmla="*/ 671992 w 1083234"/>
              <a:gd name="connsiteY41" fmla="*/ 512840 h 1037546"/>
              <a:gd name="connsiteX42" fmla="*/ 681197 w 1083234"/>
              <a:gd name="connsiteY42" fmla="*/ 515909 h 1037546"/>
              <a:gd name="connsiteX43" fmla="*/ 708813 w 1083234"/>
              <a:gd name="connsiteY43" fmla="*/ 534319 h 1037546"/>
              <a:gd name="connsiteX44" fmla="*/ 718019 w 1083234"/>
              <a:gd name="connsiteY44" fmla="*/ 540456 h 1037546"/>
              <a:gd name="connsiteX45" fmla="*/ 727224 w 1083234"/>
              <a:gd name="connsiteY45" fmla="*/ 543525 h 1037546"/>
              <a:gd name="connsiteX46" fmla="*/ 745635 w 1083234"/>
              <a:gd name="connsiteY46" fmla="*/ 552730 h 1037546"/>
              <a:gd name="connsiteX47" fmla="*/ 754840 w 1083234"/>
              <a:gd name="connsiteY47" fmla="*/ 558867 h 1037546"/>
              <a:gd name="connsiteX48" fmla="*/ 767114 w 1083234"/>
              <a:gd name="connsiteY48" fmla="*/ 577278 h 1037546"/>
              <a:gd name="connsiteX49" fmla="*/ 785525 w 1083234"/>
              <a:gd name="connsiteY49" fmla="*/ 589552 h 1037546"/>
              <a:gd name="connsiteX50" fmla="*/ 797799 w 1083234"/>
              <a:gd name="connsiteY50" fmla="*/ 607962 h 1037546"/>
              <a:gd name="connsiteX51" fmla="*/ 803936 w 1083234"/>
              <a:gd name="connsiteY51" fmla="*/ 638647 h 1037546"/>
              <a:gd name="connsiteX52" fmla="*/ 813141 w 1083234"/>
              <a:gd name="connsiteY52" fmla="*/ 650921 h 1037546"/>
              <a:gd name="connsiteX53" fmla="*/ 819278 w 1083234"/>
              <a:gd name="connsiteY53" fmla="*/ 660126 h 1037546"/>
              <a:gd name="connsiteX54" fmla="*/ 837689 w 1083234"/>
              <a:gd name="connsiteY54" fmla="*/ 669331 h 1037546"/>
              <a:gd name="connsiteX55" fmla="*/ 846894 w 1083234"/>
              <a:gd name="connsiteY55" fmla="*/ 675468 h 1037546"/>
              <a:gd name="connsiteX56" fmla="*/ 853031 w 1083234"/>
              <a:gd name="connsiteY56" fmla="*/ 693879 h 1037546"/>
              <a:gd name="connsiteX57" fmla="*/ 856099 w 1083234"/>
              <a:gd name="connsiteY57" fmla="*/ 709221 h 1037546"/>
              <a:gd name="connsiteX58" fmla="*/ 859168 w 1083234"/>
              <a:gd name="connsiteY58" fmla="*/ 730701 h 1037546"/>
              <a:gd name="connsiteX59" fmla="*/ 862236 w 1083234"/>
              <a:gd name="connsiteY59" fmla="*/ 742974 h 1037546"/>
              <a:gd name="connsiteX60" fmla="*/ 874510 w 1083234"/>
              <a:gd name="connsiteY60" fmla="*/ 761385 h 1037546"/>
              <a:gd name="connsiteX61" fmla="*/ 880647 w 1083234"/>
              <a:gd name="connsiteY61" fmla="*/ 770590 h 1037546"/>
              <a:gd name="connsiteX62" fmla="*/ 883715 w 1083234"/>
              <a:gd name="connsiteY62" fmla="*/ 779796 h 1037546"/>
              <a:gd name="connsiteX63" fmla="*/ 889852 w 1083234"/>
              <a:gd name="connsiteY63" fmla="*/ 789001 h 1037546"/>
              <a:gd name="connsiteX64" fmla="*/ 895989 w 1083234"/>
              <a:gd name="connsiteY64" fmla="*/ 807412 h 1037546"/>
              <a:gd name="connsiteX65" fmla="*/ 895989 w 1083234"/>
              <a:gd name="connsiteY65" fmla="*/ 850370 h 1037546"/>
              <a:gd name="connsiteX66" fmla="*/ 886784 w 1083234"/>
              <a:gd name="connsiteY66" fmla="*/ 859576 h 1037546"/>
              <a:gd name="connsiteX67" fmla="*/ 889852 w 1083234"/>
              <a:gd name="connsiteY67" fmla="*/ 877986 h 1037546"/>
              <a:gd name="connsiteX68" fmla="*/ 899058 w 1083234"/>
              <a:gd name="connsiteY68" fmla="*/ 881055 h 1037546"/>
              <a:gd name="connsiteX69" fmla="*/ 920537 w 1083234"/>
              <a:gd name="connsiteY69" fmla="*/ 884123 h 1037546"/>
              <a:gd name="connsiteX70" fmla="*/ 929742 w 1083234"/>
              <a:gd name="connsiteY70" fmla="*/ 890260 h 1037546"/>
              <a:gd name="connsiteX71" fmla="*/ 920537 w 1083234"/>
              <a:gd name="connsiteY71" fmla="*/ 908671 h 1037546"/>
              <a:gd name="connsiteX72" fmla="*/ 895989 w 1083234"/>
              <a:gd name="connsiteY72" fmla="*/ 936287 h 1037546"/>
              <a:gd name="connsiteX73" fmla="*/ 892921 w 1083234"/>
              <a:gd name="connsiteY73" fmla="*/ 945492 h 1037546"/>
              <a:gd name="connsiteX74" fmla="*/ 938948 w 1083234"/>
              <a:gd name="connsiteY74" fmla="*/ 951629 h 1037546"/>
              <a:gd name="connsiteX75" fmla="*/ 948153 w 1083234"/>
              <a:gd name="connsiteY75" fmla="*/ 954698 h 1037546"/>
              <a:gd name="connsiteX76" fmla="*/ 954290 w 1083234"/>
              <a:gd name="connsiteY76" fmla="*/ 973109 h 1037546"/>
              <a:gd name="connsiteX77" fmla="*/ 963495 w 1083234"/>
              <a:gd name="connsiteY77" fmla="*/ 1028341 h 1037546"/>
              <a:gd name="connsiteX78" fmla="*/ 972701 w 1083234"/>
              <a:gd name="connsiteY78" fmla="*/ 1034478 h 1037546"/>
              <a:gd name="connsiteX79" fmla="*/ 981906 w 1083234"/>
              <a:gd name="connsiteY79" fmla="*/ 1037546 h 1037546"/>
              <a:gd name="connsiteX80" fmla="*/ 984975 w 1083234"/>
              <a:gd name="connsiteY80" fmla="*/ 1028341 h 1037546"/>
              <a:gd name="connsiteX81" fmla="*/ 988043 w 1083234"/>
              <a:gd name="connsiteY81" fmla="*/ 1016067 h 1037546"/>
              <a:gd name="connsiteX82" fmla="*/ 1012591 w 1083234"/>
              <a:gd name="connsiteY82" fmla="*/ 1006862 h 1037546"/>
              <a:gd name="connsiteX83" fmla="*/ 1024864 w 1083234"/>
              <a:gd name="connsiteY83" fmla="*/ 1003793 h 1037546"/>
              <a:gd name="connsiteX84" fmla="*/ 1040207 w 1083234"/>
              <a:gd name="connsiteY84" fmla="*/ 976177 h 1037546"/>
              <a:gd name="connsiteX85" fmla="*/ 1046344 w 1083234"/>
              <a:gd name="connsiteY85" fmla="*/ 933219 h 1037546"/>
              <a:gd name="connsiteX86" fmla="*/ 1052481 w 1083234"/>
              <a:gd name="connsiteY86" fmla="*/ 914808 h 1037546"/>
              <a:gd name="connsiteX87" fmla="*/ 1058617 w 1083234"/>
              <a:gd name="connsiteY87" fmla="*/ 905603 h 1037546"/>
              <a:gd name="connsiteX88" fmla="*/ 1064754 w 1083234"/>
              <a:gd name="connsiteY88" fmla="*/ 887192 h 1037546"/>
              <a:gd name="connsiteX89" fmla="*/ 1067823 w 1083234"/>
              <a:gd name="connsiteY89" fmla="*/ 877986 h 1037546"/>
              <a:gd name="connsiteX90" fmla="*/ 1077028 w 1083234"/>
              <a:gd name="connsiteY90" fmla="*/ 850370 h 1037546"/>
              <a:gd name="connsiteX91" fmla="*/ 1080097 w 1083234"/>
              <a:gd name="connsiteY91" fmla="*/ 841165 h 1037546"/>
              <a:gd name="connsiteX92" fmla="*/ 1083165 w 1083234"/>
              <a:gd name="connsiteY92" fmla="*/ 831960 h 1037546"/>
              <a:gd name="connsiteX93" fmla="*/ 1073960 w 1083234"/>
              <a:gd name="connsiteY93" fmla="*/ 776727 h 1037546"/>
              <a:gd name="connsiteX94" fmla="*/ 1064754 w 1083234"/>
              <a:gd name="connsiteY94" fmla="*/ 767522 h 1037546"/>
              <a:gd name="connsiteX95" fmla="*/ 1049412 w 1083234"/>
              <a:gd name="connsiteY95" fmla="*/ 749111 h 1037546"/>
              <a:gd name="connsiteX96" fmla="*/ 1043275 w 1083234"/>
              <a:gd name="connsiteY96" fmla="*/ 739906 h 1037546"/>
              <a:gd name="connsiteX97" fmla="*/ 1034070 w 1083234"/>
              <a:gd name="connsiteY97" fmla="*/ 733769 h 1037546"/>
              <a:gd name="connsiteX98" fmla="*/ 1024864 w 1083234"/>
              <a:gd name="connsiteY98" fmla="*/ 724564 h 1037546"/>
              <a:gd name="connsiteX99" fmla="*/ 1018728 w 1083234"/>
              <a:gd name="connsiteY99" fmla="*/ 715358 h 1037546"/>
              <a:gd name="connsiteX100" fmla="*/ 991111 w 1083234"/>
              <a:gd name="connsiteY100" fmla="*/ 700016 h 1037546"/>
              <a:gd name="connsiteX101" fmla="*/ 984975 w 1083234"/>
              <a:gd name="connsiteY101" fmla="*/ 690811 h 1037546"/>
              <a:gd name="connsiteX102" fmla="*/ 984975 w 1083234"/>
              <a:gd name="connsiteY102" fmla="*/ 614099 h 1037546"/>
              <a:gd name="connsiteX103" fmla="*/ 966564 w 1083234"/>
              <a:gd name="connsiteY103" fmla="*/ 601825 h 1037546"/>
              <a:gd name="connsiteX104" fmla="*/ 963495 w 1083234"/>
              <a:gd name="connsiteY104" fmla="*/ 592620 h 1037546"/>
              <a:gd name="connsiteX105" fmla="*/ 957358 w 1083234"/>
              <a:gd name="connsiteY105" fmla="*/ 583415 h 1037546"/>
              <a:gd name="connsiteX106" fmla="*/ 954290 w 1083234"/>
              <a:gd name="connsiteY106" fmla="*/ 571141 h 1037546"/>
              <a:gd name="connsiteX107" fmla="*/ 948153 w 1083234"/>
              <a:gd name="connsiteY107" fmla="*/ 552730 h 1037546"/>
              <a:gd name="connsiteX108" fmla="*/ 945085 w 1083234"/>
              <a:gd name="connsiteY108" fmla="*/ 543525 h 1037546"/>
              <a:gd name="connsiteX109" fmla="*/ 938948 w 1083234"/>
              <a:gd name="connsiteY109" fmla="*/ 534319 h 1037546"/>
              <a:gd name="connsiteX110" fmla="*/ 932811 w 1083234"/>
              <a:gd name="connsiteY110" fmla="*/ 515909 h 1037546"/>
              <a:gd name="connsiteX111" fmla="*/ 935879 w 1083234"/>
              <a:gd name="connsiteY111" fmla="*/ 479087 h 1037546"/>
              <a:gd name="connsiteX112" fmla="*/ 942016 w 1083234"/>
              <a:gd name="connsiteY112" fmla="*/ 469882 h 1037546"/>
              <a:gd name="connsiteX113" fmla="*/ 948153 w 1083234"/>
              <a:gd name="connsiteY113" fmla="*/ 451471 h 1037546"/>
              <a:gd name="connsiteX114" fmla="*/ 951221 w 1083234"/>
              <a:gd name="connsiteY114" fmla="*/ 442266 h 1037546"/>
              <a:gd name="connsiteX115" fmla="*/ 954290 w 1083234"/>
              <a:gd name="connsiteY115" fmla="*/ 426923 h 1037546"/>
              <a:gd name="connsiteX116" fmla="*/ 966564 w 1083234"/>
              <a:gd name="connsiteY116" fmla="*/ 408513 h 1037546"/>
              <a:gd name="connsiteX117" fmla="*/ 972701 w 1083234"/>
              <a:gd name="connsiteY117" fmla="*/ 399307 h 1037546"/>
              <a:gd name="connsiteX118" fmla="*/ 978838 w 1083234"/>
              <a:gd name="connsiteY118" fmla="*/ 377828 h 1037546"/>
              <a:gd name="connsiteX119" fmla="*/ 1009522 w 1083234"/>
              <a:gd name="connsiteY119" fmla="*/ 362486 h 1037546"/>
              <a:gd name="connsiteX120" fmla="*/ 997248 w 1083234"/>
              <a:gd name="connsiteY120" fmla="*/ 331801 h 1037546"/>
              <a:gd name="connsiteX121" fmla="*/ 978838 w 1083234"/>
              <a:gd name="connsiteY121" fmla="*/ 316459 h 1037546"/>
              <a:gd name="connsiteX122" fmla="*/ 966564 w 1083234"/>
              <a:gd name="connsiteY122" fmla="*/ 294980 h 1037546"/>
              <a:gd name="connsiteX123" fmla="*/ 957358 w 1083234"/>
              <a:gd name="connsiteY123" fmla="*/ 285774 h 1037546"/>
              <a:gd name="connsiteX124" fmla="*/ 945085 w 1083234"/>
              <a:gd name="connsiteY124" fmla="*/ 267364 h 1037546"/>
              <a:gd name="connsiteX125" fmla="*/ 938948 w 1083234"/>
              <a:gd name="connsiteY125" fmla="*/ 258158 h 1037546"/>
              <a:gd name="connsiteX126" fmla="*/ 911332 w 1083234"/>
              <a:gd name="connsiteY126" fmla="*/ 248953 h 1037546"/>
              <a:gd name="connsiteX127" fmla="*/ 902126 w 1083234"/>
              <a:gd name="connsiteY127" fmla="*/ 245884 h 1037546"/>
              <a:gd name="connsiteX128" fmla="*/ 892921 w 1083234"/>
              <a:gd name="connsiteY128" fmla="*/ 242816 h 1037546"/>
              <a:gd name="connsiteX129" fmla="*/ 883715 w 1083234"/>
              <a:gd name="connsiteY129" fmla="*/ 236679 h 1037546"/>
              <a:gd name="connsiteX130" fmla="*/ 874510 w 1083234"/>
              <a:gd name="connsiteY130" fmla="*/ 233611 h 1037546"/>
              <a:gd name="connsiteX131" fmla="*/ 856099 w 1083234"/>
              <a:gd name="connsiteY131" fmla="*/ 221337 h 1037546"/>
              <a:gd name="connsiteX132" fmla="*/ 837689 w 1083234"/>
              <a:gd name="connsiteY132" fmla="*/ 215200 h 1037546"/>
              <a:gd name="connsiteX133" fmla="*/ 819278 w 1083234"/>
              <a:gd name="connsiteY133" fmla="*/ 205995 h 1037546"/>
              <a:gd name="connsiteX134" fmla="*/ 810072 w 1083234"/>
              <a:gd name="connsiteY134" fmla="*/ 199858 h 1037546"/>
              <a:gd name="connsiteX135" fmla="*/ 779388 w 1083234"/>
              <a:gd name="connsiteY135" fmla="*/ 153831 h 1037546"/>
              <a:gd name="connsiteX136" fmla="*/ 767114 w 1083234"/>
              <a:gd name="connsiteY136" fmla="*/ 135420 h 1037546"/>
              <a:gd name="connsiteX137" fmla="*/ 757909 w 1083234"/>
              <a:gd name="connsiteY137" fmla="*/ 132352 h 1037546"/>
              <a:gd name="connsiteX138" fmla="*/ 751772 w 1083234"/>
              <a:gd name="connsiteY138" fmla="*/ 123146 h 1037546"/>
              <a:gd name="connsiteX139" fmla="*/ 724156 w 1083234"/>
              <a:gd name="connsiteY139" fmla="*/ 113941 h 1037546"/>
              <a:gd name="connsiteX140" fmla="*/ 699608 w 1083234"/>
              <a:gd name="connsiteY140" fmla="*/ 120078 h 1037546"/>
              <a:gd name="connsiteX141" fmla="*/ 690403 w 1083234"/>
              <a:gd name="connsiteY141" fmla="*/ 123146 h 1037546"/>
              <a:gd name="connsiteX142" fmla="*/ 671992 w 1083234"/>
              <a:gd name="connsiteY142" fmla="*/ 135420 h 1037546"/>
              <a:gd name="connsiteX143" fmla="*/ 641307 w 1083234"/>
              <a:gd name="connsiteY143" fmla="*/ 144625 h 1037546"/>
              <a:gd name="connsiteX144" fmla="*/ 610623 w 1083234"/>
              <a:gd name="connsiteY144" fmla="*/ 141557 h 1037546"/>
              <a:gd name="connsiteX145" fmla="*/ 601417 w 1083234"/>
              <a:gd name="connsiteY145" fmla="*/ 138488 h 1037546"/>
              <a:gd name="connsiteX146" fmla="*/ 579938 w 1083234"/>
              <a:gd name="connsiteY146" fmla="*/ 135420 h 1037546"/>
              <a:gd name="connsiteX147" fmla="*/ 561528 w 1083234"/>
              <a:gd name="connsiteY147" fmla="*/ 129283 h 1037546"/>
              <a:gd name="connsiteX148" fmla="*/ 540048 w 1083234"/>
              <a:gd name="connsiteY148" fmla="*/ 156899 h 1037546"/>
              <a:gd name="connsiteX149" fmla="*/ 533911 w 1083234"/>
              <a:gd name="connsiteY149" fmla="*/ 166105 h 1037546"/>
              <a:gd name="connsiteX150" fmla="*/ 527775 w 1083234"/>
              <a:gd name="connsiteY150" fmla="*/ 175310 h 1037546"/>
              <a:gd name="connsiteX151" fmla="*/ 518569 w 1083234"/>
              <a:gd name="connsiteY151" fmla="*/ 178378 h 1037546"/>
              <a:gd name="connsiteX152" fmla="*/ 506295 w 1083234"/>
              <a:gd name="connsiteY152" fmla="*/ 175310 h 1037546"/>
              <a:gd name="connsiteX153" fmla="*/ 484816 w 1083234"/>
              <a:gd name="connsiteY153" fmla="*/ 172241 h 1037546"/>
              <a:gd name="connsiteX154" fmla="*/ 457200 w 1083234"/>
              <a:gd name="connsiteY154" fmla="*/ 147694 h 1037546"/>
              <a:gd name="connsiteX155" fmla="*/ 447995 w 1083234"/>
              <a:gd name="connsiteY155" fmla="*/ 144625 h 1037546"/>
              <a:gd name="connsiteX156" fmla="*/ 441858 w 1083234"/>
              <a:gd name="connsiteY156" fmla="*/ 135420 h 1037546"/>
              <a:gd name="connsiteX157" fmla="*/ 423447 w 1083234"/>
              <a:gd name="connsiteY157" fmla="*/ 120078 h 1037546"/>
              <a:gd name="connsiteX158" fmla="*/ 414242 w 1083234"/>
              <a:gd name="connsiteY158" fmla="*/ 101667 h 1037546"/>
              <a:gd name="connsiteX159" fmla="*/ 408105 w 1083234"/>
              <a:gd name="connsiteY159" fmla="*/ 89393 h 1037546"/>
              <a:gd name="connsiteX160" fmla="*/ 398899 w 1083234"/>
              <a:gd name="connsiteY160" fmla="*/ 86325 h 1037546"/>
              <a:gd name="connsiteX161" fmla="*/ 389694 w 1083234"/>
              <a:gd name="connsiteY161" fmla="*/ 77119 h 1037546"/>
              <a:gd name="connsiteX162" fmla="*/ 374352 w 1083234"/>
              <a:gd name="connsiteY162" fmla="*/ 74051 h 1037546"/>
              <a:gd name="connsiteX163" fmla="*/ 365146 w 1083234"/>
              <a:gd name="connsiteY163" fmla="*/ 70982 h 1037546"/>
              <a:gd name="connsiteX164" fmla="*/ 337530 w 1083234"/>
              <a:gd name="connsiteY164" fmla="*/ 64846 h 1037546"/>
              <a:gd name="connsiteX165" fmla="*/ 263887 w 1083234"/>
              <a:gd name="connsiteY165" fmla="*/ 70982 h 1037546"/>
              <a:gd name="connsiteX166" fmla="*/ 254682 w 1083234"/>
              <a:gd name="connsiteY166" fmla="*/ 74051 h 1037546"/>
              <a:gd name="connsiteX167" fmla="*/ 242408 w 1083234"/>
              <a:gd name="connsiteY167" fmla="*/ 70982 h 1037546"/>
              <a:gd name="connsiteX168" fmla="*/ 227066 w 1083234"/>
              <a:gd name="connsiteY168" fmla="*/ 67914 h 1037546"/>
              <a:gd name="connsiteX169" fmla="*/ 208655 w 1083234"/>
              <a:gd name="connsiteY169" fmla="*/ 49503 h 1037546"/>
              <a:gd name="connsiteX170" fmla="*/ 199450 w 1083234"/>
              <a:gd name="connsiteY170" fmla="*/ 43366 h 1037546"/>
              <a:gd name="connsiteX171" fmla="*/ 181039 w 1083234"/>
              <a:gd name="connsiteY171" fmla="*/ 37229 h 1037546"/>
              <a:gd name="connsiteX172" fmla="*/ 153423 w 1083234"/>
              <a:gd name="connsiteY172" fmla="*/ 24956 h 1037546"/>
              <a:gd name="connsiteX173" fmla="*/ 135012 w 1083234"/>
              <a:gd name="connsiteY173" fmla="*/ 18819 h 1037546"/>
              <a:gd name="connsiteX174" fmla="*/ 125807 w 1083234"/>
              <a:gd name="connsiteY174" fmla="*/ 15750 h 1037546"/>
              <a:gd name="connsiteX175" fmla="*/ 116601 w 1083234"/>
              <a:gd name="connsiteY175" fmla="*/ 9613 h 1037546"/>
              <a:gd name="connsiteX176" fmla="*/ 98191 w 1083234"/>
              <a:gd name="connsiteY176" fmla="*/ 3476 h 1037546"/>
              <a:gd name="connsiteX177" fmla="*/ 88985 w 1083234"/>
              <a:gd name="connsiteY177" fmla="*/ 408 h 1037546"/>
              <a:gd name="connsiteX178" fmla="*/ 30685 w 1083234"/>
              <a:gd name="connsiteY178" fmla="*/ 3476 h 1037546"/>
              <a:gd name="connsiteX179" fmla="*/ 24548 w 1083234"/>
              <a:gd name="connsiteY179" fmla="*/ 21887 h 1037546"/>
              <a:gd name="connsiteX180" fmla="*/ 15342 w 1083234"/>
              <a:gd name="connsiteY180" fmla="*/ 58709 h 1037546"/>
              <a:gd name="connsiteX181" fmla="*/ 9205 w 1083234"/>
              <a:gd name="connsiteY181" fmla="*/ 67914 h 1037546"/>
              <a:gd name="connsiteX182" fmla="*/ 3068 w 1083234"/>
              <a:gd name="connsiteY182" fmla="*/ 138488 h 1037546"/>
              <a:gd name="connsiteX183" fmla="*/ 0 w 1083234"/>
              <a:gd name="connsiteY183" fmla="*/ 144625 h 1037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083234" h="1037546">
                <a:moveTo>
                  <a:pt x="0" y="144625"/>
                </a:moveTo>
                <a:lnTo>
                  <a:pt x="0" y="144625"/>
                </a:lnTo>
                <a:cubicBezTo>
                  <a:pt x="7160" y="150762"/>
                  <a:pt x="14115" y="157145"/>
                  <a:pt x="21479" y="163036"/>
                </a:cubicBezTo>
                <a:cubicBezTo>
                  <a:pt x="24359" y="165340"/>
                  <a:pt x="27852" y="166812"/>
                  <a:pt x="30685" y="169173"/>
                </a:cubicBezTo>
                <a:cubicBezTo>
                  <a:pt x="34019" y="171951"/>
                  <a:pt x="36280" y="175971"/>
                  <a:pt x="39890" y="178378"/>
                </a:cubicBezTo>
                <a:cubicBezTo>
                  <a:pt x="42581" y="180172"/>
                  <a:pt x="46202" y="180000"/>
                  <a:pt x="49095" y="181447"/>
                </a:cubicBezTo>
                <a:cubicBezTo>
                  <a:pt x="52394" y="183096"/>
                  <a:pt x="54931" y="186086"/>
                  <a:pt x="58301" y="187584"/>
                </a:cubicBezTo>
                <a:cubicBezTo>
                  <a:pt x="58324" y="187594"/>
                  <a:pt x="81303" y="195251"/>
                  <a:pt x="85917" y="196789"/>
                </a:cubicBezTo>
                <a:lnTo>
                  <a:pt x="104328" y="202926"/>
                </a:lnTo>
                <a:cubicBezTo>
                  <a:pt x="107396" y="203949"/>
                  <a:pt x="110361" y="205361"/>
                  <a:pt x="113533" y="205995"/>
                </a:cubicBezTo>
                <a:cubicBezTo>
                  <a:pt x="159726" y="215232"/>
                  <a:pt x="102213" y="203478"/>
                  <a:pt x="141149" y="212131"/>
                </a:cubicBezTo>
                <a:cubicBezTo>
                  <a:pt x="146240" y="213262"/>
                  <a:pt x="151400" y="214069"/>
                  <a:pt x="156491" y="215200"/>
                </a:cubicBezTo>
                <a:cubicBezTo>
                  <a:pt x="160608" y="216115"/>
                  <a:pt x="164585" y="217711"/>
                  <a:pt x="168765" y="218268"/>
                </a:cubicBezTo>
                <a:cubicBezTo>
                  <a:pt x="179963" y="219761"/>
                  <a:pt x="191267" y="220314"/>
                  <a:pt x="202518" y="221337"/>
                </a:cubicBezTo>
                <a:cubicBezTo>
                  <a:pt x="229111" y="220314"/>
                  <a:pt x="255685" y="218268"/>
                  <a:pt x="282298" y="218268"/>
                </a:cubicBezTo>
                <a:cubicBezTo>
                  <a:pt x="288520" y="218268"/>
                  <a:pt x="294966" y="218944"/>
                  <a:pt x="300709" y="221337"/>
                </a:cubicBezTo>
                <a:cubicBezTo>
                  <a:pt x="307517" y="224174"/>
                  <a:pt x="312122" y="231279"/>
                  <a:pt x="319119" y="233611"/>
                </a:cubicBezTo>
                <a:lnTo>
                  <a:pt x="337530" y="239748"/>
                </a:lnTo>
                <a:cubicBezTo>
                  <a:pt x="351953" y="254169"/>
                  <a:pt x="344327" y="245340"/>
                  <a:pt x="359009" y="267364"/>
                </a:cubicBezTo>
                <a:lnTo>
                  <a:pt x="365146" y="276569"/>
                </a:lnTo>
                <a:cubicBezTo>
                  <a:pt x="367192" y="279637"/>
                  <a:pt x="370117" y="282276"/>
                  <a:pt x="371283" y="285774"/>
                </a:cubicBezTo>
                <a:cubicBezTo>
                  <a:pt x="375518" y="298478"/>
                  <a:pt x="372558" y="292289"/>
                  <a:pt x="380489" y="304185"/>
                </a:cubicBezTo>
                <a:cubicBezTo>
                  <a:pt x="381512" y="312368"/>
                  <a:pt x="384071" y="320503"/>
                  <a:pt x="383557" y="328733"/>
                </a:cubicBezTo>
                <a:cubicBezTo>
                  <a:pt x="383025" y="337246"/>
                  <a:pt x="377636" y="352631"/>
                  <a:pt x="374352" y="362486"/>
                </a:cubicBezTo>
                <a:cubicBezTo>
                  <a:pt x="375375" y="369646"/>
                  <a:pt x="373537" y="377863"/>
                  <a:pt x="377420" y="383965"/>
                </a:cubicBezTo>
                <a:cubicBezTo>
                  <a:pt x="384332" y="394827"/>
                  <a:pt x="397256" y="396595"/>
                  <a:pt x="408105" y="399307"/>
                </a:cubicBezTo>
                <a:cubicBezTo>
                  <a:pt x="422249" y="408737"/>
                  <a:pt x="420596" y="410486"/>
                  <a:pt x="444926" y="402376"/>
                </a:cubicBezTo>
                <a:cubicBezTo>
                  <a:pt x="451923" y="400044"/>
                  <a:pt x="456035" y="391145"/>
                  <a:pt x="463337" y="390102"/>
                </a:cubicBezTo>
                <a:lnTo>
                  <a:pt x="484816" y="387033"/>
                </a:lnTo>
                <a:cubicBezTo>
                  <a:pt x="487884" y="384988"/>
                  <a:pt x="490384" y="381503"/>
                  <a:pt x="494021" y="380897"/>
                </a:cubicBezTo>
                <a:cubicBezTo>
                  <a:pt x="503605" y="379300"/>
                  <a:pt x="504990" y="387922"/>
                  <a:pt x="509364" y="393170"/>
                </a:cubicBezTo>
                <a:cubicBezTo>
                  <a:pt x="518205" y="403780"/>
                  <a:pt x="516428" y="401662"/>
                  <a:pt x="527775" y="405444"/>
                </a:cubicBezTo>
                <a:cubicBezTo>
                  <a:pt x="529820" y="408513"/>
                  <a:pt x="531303" y="412042"/>
                  <a:pt x="533911" y="414650"/>
                </a:cubicBezTo>
                <a:cubicBezTo>
                  <a:pt x="554371" y="435110"/>
                  <a:pt x="532886" y="405438"/>
                  <a:pt x="549254" y="429992"/>
                </a:cubicBezTo>
                <a:cubicBezTo>
                  <a:pt x="550277" y="433060"/>
                  <a:pt x="549690" y="437317"/>
                  <a:pt x="552322" y="439197"/>
                </a:cubicBezTo>
                <a:cubicBezTo>
                  <a:pt x="557586" y="442957"/>
                  <a:pt x="570733" y="445334"/>
                  <a:pt x="570733" y="445334"/>
                </a:cubicBezTo>
                <a:cubicBezTo>
                  <a:pt x="573801" y="447380"/>
                  <a:pt x="576640" y="449822"/>
                  <a:pt x="579938" y="451471"/>
                </a:cubicBezTo>
                <a:cubicBezTo>
                  <a:pt x="584836" y="453920"/>
                  <a:pt x="596838" y="456300"/>
                  <a:pt x="601417" y="457608"/>
                </a:cubicBezTo>
                <a:cubicBezTo>
                  <a:pt x="604527" y="458497"/>
                  <a:pt x="607554" y="459653"/>
                  <a:pt x="610623" y="460676"/>
                </a:cubicBezTo>
                <a:cubicBezTo>
                  <a:pt x="621691" y="468055"/>
                  <a:pt x="629832" y="472614"/>
                  <a:pt x="638239" y="485224"/>
                </a:cubicBezTo>
                <a:cubicBezTo>
                  <a:pt x="652852" y="507144"/>
                  <a:pt x="643357" y="501846"/>
                  <a:pt x="662787" y="506703"/>
                </a:cubicBezTo>
                <a:cubicBezTo>
                  <a:pt x="665855" y="508749"/>
                  <a:pt x="668694" y="511191"/>
                  <a:pt x="671992" y="512840"/>
                </a:cubicBezTo>
                <a:cubicBezTo>
                  <a:pt x="674885" y="514287"/>
                  <a:pt x="678370" y="514338"/>
                  <a:pt x="681197" y="515909"/>
                </a:cubicBezTo>
                <a:cubicBezTo>
                  <a:pt x="681217" y="515920"/>
                  <a:pt x="704201" y="531244"/>
                  <a:pt x="708813" y="534319"/>
                </a:cubicBezTo>
                <a:cubicBezTo>
                  <a:pt x="711882" y="536365"/>
                  <a:pt x="714520" y="539290"/>
                  <a:pt x="718019" y="540456"/>
                </a:cubicBezTo>
                <a:cubicBezTo>
                  <a:pt x="721087" y="541479"/>
                  <a:pt x="724331" y="542078"/>
                  <a:pt x="727224" y="543525"/>
                </a:cubicBezTo>
                <a:cubicBezTo>
                  <a:pt x="751009" y="555418"/>
                  <a:pt x="722506" y="545021"/>
                  <a:pt x="745635" y="552730"/>
                </a:cubicBezTo>
                <a:cubicBezTo>
                  <a:pt x="748703" y="554776"/>
                  <a:pt x="752412" y="556092"/>
                  <a:pt x="754840" y="558867"/>
                </a:cubicBezTo>
                <a:cubicBezTo>
                  <a:pt x="759697" y="564418"/>
                  <a:pt x="760977" y="573187"/>
                  <a:pt x="767114" y="577278"/>
                </a:cubicBezTo>
                <a:lnTo>
                  <a:pt x="785525" y="589552"/>
                </a:lnTo>
                <a:cubicBezTo>
                  <a:pt x="789616" y="595689"/>
                  <a:pt x="796756" y="600661"/>
                  <a:pt x="797799" y="607962"/>
                </a:cubicBezTo>
                <a:cubicBezTo>
                  <a:pt x="798474" y="612690"/>
                  <a:pt x="799854" y="631504"/>
                  <a:pt x="803936" y="638647"/>
                </a:cubicBezTo>
                <a:cubicBezTo>
                  <a:pt x="806473" y="643087"/>
                  <a:pt x="810169" y="646759"/>
                  <a:pt x="813141" y="650921"/>
                </a:cubicBezTo>
                <a:cubicBezTo>
                  <a:pt x="815284" y="653922"/>
                  <a:pt x="816670" y="657518"/>
                  <a:pt x="819278" y="660126"/>
                </a:cubicBezTo>
                <a:cubicBezTo>
                  <a:pt x="825227" y="666075"/>
                  <a:pt x="830201" y="666835"/>
                  <a:pt x="837689" y="669331"/>
                </a:cubicBezTo>
                <a:cubicBezTo>
                  <a:pt x="840757" y="671377"/>
                  <a:pt x="844940" y="672341"/>
                  <a:pt x="846894" y="675468"/>
                </a:cubicBezTo>
                <a:cubicBezTo>
                  <a:pt x="850322" y="680954"/>
                  <a:pt x="851762" y="687536"/>
                  <a:pt x="853031" y="693879"/>
                </a:cubicBezTo>
                <a:cubicBezTo>
                  <a:pt x="854054" y="698993"/>
                  <a:pt x="855242" y="704077"/>
                  <a:pt x="856099" y="709221"/>
                </a:cubicBezTo>
                <a:cubicBezTo>
                  <a:pt x="857288" y="716355"/>
                  <a:pt x="857874" y="723585"/>
                  <a:pt x="859168" y="730701"/>
                </a:cubicBezTo>
                <a:cubicBezTo>
                  <a:pt x="859922" y="734850"/>
                  <a:pt x="860350" y="739202"/>
                  <a:pt x="862236" y="742974"/>
                </a:cubicBezTo>
                <a:cubicBezTo>
                  <a:pt x="865535" y="749571"/>
                  <a:pt x="870419" y="755248"/>
                  <a:pt x="874510" y="761385"/>
                </a:cubicBezTo>
                <a:lnTo>
                  <a:pt x="880647" y="770590"/>
                </a:lnTo>
                <a:cubicBezTo>
                  <a:pt x="881670" y="773659"/>
                  <a:pt x="882269" y="776903"/>
                  <a:pt x="883715" y="779796"/>
                </a:cubicBezTo>
                <a:cubicBezTo>
                  <a:pt x="885364" y="783094"/>
                  <a:pt x="888354" y="785631"/>
                  <a:pt x="889852" y="789001"/>
                </a:cubicBezTo>
                <a:cubicBezTo>
                  <a:pt x="892479" y="794912"/>
                  <a:pt x="895989" y="807412"/>
                  <a:pt x="895989" y="807412"/>
                </a:cubicBezTo>
                <a:cubicBezTo>
                  <a:pt x="897684" y="820973"/>
                  <a:pt x="902033" y="836772"/>
                  <a:pt x="895989" y="850370"/>
                </a:cubicBezTo>
                <a:cubicBezTo>
                  <a:pt x="894227" y="854335"/>
                  <a:pt x="889852" y="856507"/>
                  <a:pt x="886784" y="859576"/>
                </a:cubicBezTo>
                <a:cubicBezTo>
                  <a:pt x="887807" y="865713"/>
                  <a:pt x="886765" y="872584"/>
                  <a:pt x="889852" y="877986"/>
                </a:cubicBezTo>
                <a:cubicBezTo>
                  <a:pt x="891457" y="880794"/>
                  <a:pt x="895886" y="880421"/>
                  <a:pt x="899058" y="881055"/>
                </a:cubicBezTo>
                <a:cubicBezTo>
                  <a:pt x="906150" y="882473"/>
                  <a:pt x="913377" y="883100"/>
                  <a:pt x="920537" y="884123"/>
                </a:cubicBezTo>
                <a:cubicBezTo>
                  <a:pt x="923605" y="886169"/>
                  <a:pt x="928372" y="886836"/>
                  <a:pt x="929742" y="890260"/>
                </a:cubicBezTo>
                <a:cubicBezTo>
                  <a:pt x="931213" y="893938"/>
                  <a:pt x="921964" y="907066"/>
                  <a:pt x="920537" y="908671"/>
                </a:cubicBezTo>
                <a:cubicBezTo>
                  <a:pt x="892512" y="940198"/>
                  <a:pt x="909917" y="915396"/>
                  <a:pt x="895989" y="936287"/>
                </a:cubicBezTo>
                <a:cubicBezTo>
                  <a:pt x="894966" y="939355"/>
                  <a:pt x="892389" y="942302"/>
                  <a:pt x="892921" y="945492"/>
                </a:cubicBezTo>
                <a:cubicBezTo>
                  <a:pt x="896434" y="966565"/>
                  <a:pt x="931618" y="952193"/>
                  <a:pt x="938948" y="951629"/>
                </a:cubicBezTo>
                <a:cubicBezTo>
                  <a:pt x="942016" y="952652"/>
                  <a:pt x="946273" y="952066"/>
                  <a:pt x="948153" y="954698"/>
                </a:cubicBezTo>
                <a:cubicBezTo>
                  <a:pt x="951913" y="959962"/>
                  <a:pt x="954290" y="973109"/>
                  <a:pt x="954290" y="973109"/>
                </a:cubicBezTo>
                <a:cubicBezTo>
                  <a:pt x="955420" y="990054"/>
                  <a:pt x="949353" y="1014199"/>
                  <a:pt x="963495" y="1028341"/>
                </a:cubicBezTo>
                <a:cubicBezTo>
                  <a:pt x="966103" y="1030949"/>
                  <a:pt x="969402" y="1032829"/>
                  <a:pt x="972701" y="1034478"/>
                </a:cubicBezTo>
                <a:cubicBezTo>
                  <a:pt x="975594" y="1035924"/>
                  <a:pt x="978838" y="1036523"/>
                  <a:pt x="981906" y="1037546"/>
                </a:cubicBezTo>
                <a:cubicBezTo>
                  <a:pt x="982929" y="1034478"/>
                  <a:pt x="984086" y="1031451"/>
                  <a:pt x="984975" y="1028341"/>
                </a:cubicBezTo>
                <a:cubicBezTo>
                  <a:pt x="986134" y="1024286"/>
                  <a:pt x="985704" y="1019576"/>
                  <a:pt x="988043" y="1016067"/>
                </a:cubicBezTo>
                <a:cubicBezTo>
                  <a:pt x="992988" y="1008649"/>
                  <a:pt x="1005795" y="1008372"/>
                  <a:pt x="1012591" y="1006862"/>
                </a:cubicBezTo>
                <a:cubicBezTo>
                  <a:pt x="1016708" y="1005947"/>
                  <a:pt x="1020773" y="1004816"/>
                  <a:pt x="1024864" y="1003793"/>
                </a:cubicBezTo>
                <a:cubicBezTo>
                  <a:pt x="1038932" y="982691"/>
                  <a:pt x="1034805" y="992379"/>
                  <a:pt x="1040207" y="976177"/>
                </a:cubicBezTo>
                <a:cubicBezTo>
                  <a:pt x="1042253" y="961858"/>
                  <a:pt x="1041770" y="946941"/>
                  <a:pt x="1046344" y="933219"/>
                </a:cubicBezTo>
                <a:cubicBezTo>
                  <a:pt x="1048390" y="927082"/>
                  <a:pt x="1048893" y="920191"/>
                  <a:pt x="1052481" y="914808"/>
                </a:cubicBezTo>
                <a:cubicBezTo>
                  <a:pt x="1054526" y="911740"/>
                  <a:pt x="1057119" y="908973"/>
                  <a:pt x="1058617" y="905603"/>
                </a:cubicBezTo>
                <a:cubicBezTo>
                  <a:pt x="1061244" y="899692"/>
                  <a:pt x="1062708" y="893329"/>
                  <a:pt x="1064754" y="887192"/>
                </a:cubicBezTo>
                <a:lnTo>
                  <a:pt x="1067823" y="877986"/>
                </a:lnTo>
                <a:lnTo>
                  <a:pt x="1077028" y="850370"/>
                </a:lnTo>
                <a:lnTo>
                  <a:pt x="1080097" y="841165"/>
                </a:lnTo>
                <a:lnTo>
                  <a:pt x="1083165" y="831960"/>
                </a:lnTo>
                <a:cubicBezTo>
                  <a:pt x="1081181" y="802200"/>
                  <a:pt x="1088307" y="793943"/>
                  <a:pt x="1073960" y="776727"/>
                </a:cubicBezTo>
                <a:cubicBezTo>
                  <a:pt x="1071182" y="773393"/>
                  <a:pt x="1067823" y="770590"/>
                  <a:pt x="1064754" y="767522"/>
                </a:cubicBezTo>
                <a:cubicBezTo>
                  <a:pt x="1058894" y="749942"/>
                  <a:pt x="1066130" y="765829"/>
                  <a:pt x="1049412" y="749111"/>
                </a:cubicBezTo>
                <a:cubicBezTo>
                  <a:pt x="1046804" y="746503"/>
                  <a:pt x="1045883" y="742514"/>
                  <a:pt x="1043275" y="739906"/>
                </a:cubicBezTo>
                <a:cubicBezTo>
                  <a:pt x="1040667" y="737298"/>
                  <a:pt x="1036903" y="736130"/>
                  <a:pt x="1034070" y="733769"/>
                </a:cubicBezTo>
                <a:cubicBezTo>
                  <a:pt x="1030736" y="730991"/>
                  <a:pt x="1027642" y="727898"/>
                  <a:pt x="1024864" y="724564"/>
                </a:cubicBezTo>
                <a:cubicBezTo>
                  <a:pt x="1022503" y="721731"/>
                  <a:pt x="1021503" y="717787"/>
                  <a:pt x="1018728" y="715358"/>
                </a:cubicBezTo>
                <a:cubicBezTo>
                  <a:pt x="1005742" y="703995"/>
                  <a:pt x="1003755" y="704230"/>
                  <a:pt x="991111" y="700016"/>
                </a:cubicBezTo>
                <a:cubicBezTo>
                  <a:pt x="989066" y="696948"/>
                  <a:pt x="985192" y="694492"/>
                  <a:pt x="984975" y="690811"/>
                </a:cubicBezTo>
                <a:cubicBezTo>
                  <a:pt x="983039" y="657887"/>
                  <a:pt x="993914" y="645385"/>
                  <a:pt x="984975" y="614099"/>
                </a:cubicBezTo>
                <a:cubicBezTo>
                  <a:pt x="982556" y="605632"/>
                  <a:pt x="973123" y="604012"/>
                  <a:pt x="966564" y="601825"/>
                </a:cubicBezTo>
                <a:cubicBezTo>
                  <a:pt x="965541" y="598757"/>
                  <a:pt x="964942" y="595513"/>
                  <a:pt x="963495" y="592620"/>
                </a:cubicBezTo>
                <a:cubicBezTo>
                  <a:pt x="961846" y="589322"/>
                  <a:pt x="958811" y="586805"/>
                  <a:pt x="957358" y="583415"/>
                </a:cubicBezTo>
                <a:cubicBezTo>
                  <a:pt x="955697" y="579539"/>
                  <a:pt x="955502" y="575180"/>
                  <a:pt x="954290" y="571141"/>
                </a:cubicBezTo>
                <a:cubicBezTo>
                  <a:pt x="952431" y="564945"/>
                  <a:pt x="950199" y="558867"/>
                  <a:pt x="948153" y="552730"/>
                </a:cubicBezTo>
                <a:cubicBezTo>
                  <a:pt x="947130" y="549662"/>
                  <a:pt x="946879" y="546216"/>
                  <a:pt x="945085" y="543525"/>
                </a:cubicBezTo>
                <a:cubicBezTo>
                  <a:pt x="943039" y="540456"/>
                  <a:pt x="940446" y="537689"/>
                  <a:pt x="938948" y="534319"/>
                </a:cubicBezTo>
                <a:cubicBezTo>
                  <a:pt x="936321" y="528408"/>
                  <a:pt x="932811" y="515909"/>
                  <a:pt x="932811" y="515909"/>
                </a:cubicBezTo>
                <a:cubicBezTo>
                  <a:pt x="933834" y="503635"/>
                  <a:pt x="933464" y="491164"/>
                  <a:pt x="935879" y="479087"/>
                </a:cubicBezTo>
                <a:cubicBezTo>
                  <a:pt x="936602" y="475471"/>
                  <a:pt x="940518" y="473252"/>
                  <a:pt x="942016" y="469882"/>
                </a:cubicBezTo>
                <a:cubicBezTo>
                  <a:pt x="944643" y="463971"/>
                  <a:pt x="946107" y="457608"/>
                  <a:pt x="948153" y="451471"/>
                </a:cubicBezTo>
                <a:cubicBezTo>
                  <a:pt x="949176" y="448403"/>
                  <a:pt x="950587" y="445437"/>
                  <a:pt x="951221" y="442266"/>
                </a:cubicBezTo>
                <a:cubicBezTo>
                  <a:pt x="952244" y="437152"/>
                  <a:pt x="952132" y="431671"/>
                  <a:pt x="954290" y="426923"/>
                </a:cubicBezTo>
                <a:cubicBezTo>
                  <a:pt x="957342" y="420209"/>
                  <a:pt x="962473" y="414650"/>
                  <a:pt x="966564" y="408513"/>
                </a:cubicBezTo>
                <a:lnTo>
                  <a:pt x="972701" y="399307"/>
                </a:lnTo>
                <a:cubicBezTo>
                  <a:pt x="972728" y="399198"/>
                  <a:pt x="977369" y="379297"/>
                  <a:pt x="978838" y="377828"/>
                </a:cubicBezTo>
                <a:cubicBezTo>
                  <a:pt x="991017" y="365649"/>
                  <a:pt x="995662" y="365950"/>
                  <a:pt x="1009522" y="362486"/>
                </a:cubicBezTo>
                <a:cubicBezTo>
                  <a:pt x="1006965" y="352256"/>
                  <a:pt x="1005129" y="339682"/>
                  <a:pt x="997248" y="331801"/>
                </a:cubicBezTo>
                <a:cubicBezTo>
                  <a:pt x="973104" y="307656"/>
                  <a:pt x="1003981" y="346629"/>
                  <a:pt x="978838" y="316459"/>
                </a:cubicBezTo>
                <a:cubicBezTo>
                  <a:pt x="964341" y="299063"/>
                  <a:pt x="981572" y="315991"/>
                  <a:pt x="966564" y="294980"/>
                </a:cubicBezTo>
                <a:cubicBezTo>
                  <a:pt x="964042" y="291449"/>
                  <a:pt x="960022" y="289200"/>
                  <a:pt x="957358" y="285774"/>
                </a:cubicBezTo>
                <a:cubicBezTo>
                  <a:pt x="952830" y="279952"/>
                  <a:pt x="949176" y="273501"/>
                  <a:pt x="945085" y="267364"/>
                </a:cubicBezTo>
                <a:cubicBezTo>
                  <a:pt x="943039" y="264295"/>
                  <a:pt x="942447" y="259324"/>
                  <a:pt x="938948" y="258158"/>
                </a:cubicBezTo>
                <a:lnTo>
                  <a:pt x="911332" y="248953"/>
                </a:lnTo>
                <a:lnTo>
                  <a:pt x="902126" y="245884"/>
                </a:lnTo>
                <a:lnTo>
                  <a:pt x="892921" y="242816"/>
                </a:lnTo>
                <a:cubicBezTo>
                  <a:pt x="889852" y="240770"/>
                  <a:pt x="887014" y="238328"/>
                  <a:pt x="883715" y="236679"/>
                </a:cubicBezTo>
                <a:cubicBezTo>
                  <a:pt x="880822" y="235233"/>
                  <a:pt x="877337" y="235182"/>
                  <a:pt x="874510" y="233611"/>
                </a:cubicBezTo>
                <a:cubicBezTo>
                  <a:pt x="868062" y="230029"/>
                  <a:pt x="863096" y="223670"/>
                  <a:pt x="856099" y="221337"/>
                </a:cubicBezTo>
                <a:lnTo>
                  <a:pt x="837689" y="215200"/>
                </a:lnTo>
                <a:cubicBezTo>
                  <a:pt x="811304" y="197611"/>
                  <a:pt x="844687" y="218699"/>
                  <a:pt x="819278" y="205995"/>
                </a:cubicBezTo>
                <a:cubicBezTo>
                  <a:pt x="815979" y="204346"/>
                  <a:pt x="813141" y="201904"/>
                  <a:pt x="810072" y="199858"/>
                </a:cubicBezTo>
                <a:lnTo>
                  <a:pt x="779388" y="153831"/>
                </a:lnTo>
                <a:lnTo>
                  <a:pt x="767114" y="135420"/>
                </a:lnTo>
                <a:lnTo>
                  <a:pt x="757909" y="132352"/>
                </a:lnTo>
                <a:cubicBezTo>
                  <a:pt x="755863" y="129283"/>
                  <a:pt x="754380" y="125754"/>
                  <a:pt x="751772" y="123146"/>
                </a:cubicBezTo>
                <a:cubicBezTo>
                  <a:pt x="743143" y="114517"/>
                  <a:pt x="736498" y="115998"/>
                  <a:pt x="724156" y="113941"/>
                </a:cubicBezTo>
                <a:cubicBezTo>
                  <a:pt x="715973" y="115987"/>
                  <a:pt x="707745" y="117859"/>
                  <a:pt x="699608" y="120078"/>
                </a:cubicBezTo>
                <a:cubicBezTo>
                  <a:pt x="696488" y="120929"/>
                  <a:pt x="693230" y="121575"/>
                  <a:pt x="690403" y="123146"/>
                </a:cubicBezTo>
                <a:cubicBezTo>
                  <a:pt x="683955" y="126728"/>
                  <a:pt x="678989" y="133088"/>
                  <a:pt x="671992" y="135420"/>
                </a:cubicBezTo>
                <a:cubicBezTo>
                  <a:pt x="649580" y="142891"/>
                  <a:pt x="659857" y="139988"/>
                  <a:pt x="641307" y="144625"/>
                </a:cubicBezTo>
                <a:cubicBezTo>
                  <a:pt x="631079" y="143602"/>
                  <a:pt x="620782" y="143120"/>
                  <a:pt x="610623" y="141557"/>
                </a:cubicBezTo>
                <a:cubicBezTo>
                  <a:pt x="607426" y="141065"/>
                  <a:pt x="604589" y="139122"/>
                  <a:pt x="601417" y="138488"/>
                </a:cubicBezTo>
                <a:cubicBezTo>
                  <a:pt x="594325" y="137070"/>
                  <a:pt x="587098" y="136443"/>
                  <a:pt x="579938" y="135420"/>
                </a:cubicBezTo>
                <a:cubicBezTo>
                  <a:pt x="573801" y="133374"/>
                  <a:pt x="566102" y="124709"/>
                  <a:pt x="561528" y="129283"/>
                </a:cubicBezTo>
                <a:cubicBezTo>
                  <a:pt x="547107" y="143703"/>
                  <a:pt x="554728" y="134878"/>
                  <a:pt x="540048" y="156899"/>
                </a:cubicBezTo>
                <a:lnTo>
                  <a:pt x="533911" y="166105"/>
                </a:lnTo>
                <a:cubicBezTo>
                  <a:pt x="531866" y="169173"/>
                  <a:pt x="531273" y="174144"/>
                  <a:pt x="527775" y="175310"/>
                </a:cubicBezTo>
                <a:lnTo>
                  <a:pt x="518569" y="178378"/>
                </a:lnTo>
                <a:cubicBezTo>
                  <a:pt x="514478" y="177355"/>
                  <a:pt x="510444" y="176064"/>
                  <a:pt x="506295" y="175310"/>
                </a:cubicBezTo>
                <a:cubicBezTo>
                  <a:pt x="499179" y="174016"/>
                  <a:pt x="491743" y="174319"/>
                  <a:pt x="484816" y="172241"/>
                </a:cubicBezTo>
                <a:cubicBezTo>
                  <a:pt x="470457" y="167933"/>
                  <a:pt x="473352" y="153079"/>
                  <a:pt x="457200" y="147694"/>
                </a:cubicBezTo>
                <a:lnTo>
                  <a:pt x="447995" y="144625"/>
                </a:lnTo>
                <a:cubicBezTo>
                  <a:pt x="445949" y="141557"/>
                  <a:pt x="444219" y="138253"/>
                  <a:pt x="441858" y="135420"/>
                </a:cubicBezTo>
                <a:cubicBezTo>
                  <a:pt x="434476" y="126562"/>
                  <a:pt x="432497" y="126112"/>
                  <a:pt x="423447" y="120078"/>
                </a:cubicBezTo>
                <a:cubicBezTo>
                  <a:pt x="417822" y="103200"/>
                  <a:pt x="423759" y="118321"/>
                  <a:pt x="414242" y="101667"/>
                </a:cubicBezTo>
                <a:cubicBezTo>
                  <a:pt x="411972" y="97695"/>
                  <a:pt x="411340" y="92627"/>
                  <a:pt x="408105" y="89393"/>
                </a:cubicBezTo>
                <a:cubicBezTo>
                  <a:pt x="405818" y="87106"/>
                  <a:pt x="401968" y="87348"/>
                  <a:pt x="398899" y="86325"/>
                </a:cubicBezTo>
                <a:cubicBezTo>
                  <a:pt x="395831" y="83256"/>
                  <a:pt x="393575" y="79060"/>
                  <a:pt x="389694" y="77119"/>
                </a:cubicBezTo>
                <a:cubicBezTo>
                  <a:pt x="385029" y="74787"/>
                  <a:pt x="379412" y="75316"/>
                  <a:pt x="374352" y="74051"/>
                </a:cubicBezTo>
                <a:cubicBezTo>
                  <a:pt x="371214" y="73266"/>
                  <a:pt x="368304" y="71684"/>
                  <a:pt x="365146" y="70982"/>
                </a:cubicBezTo>
                <a:cubicBezTo>
                  <a:pt x="332733" y="63779"/>
                  <a:pt x="358260" y="71754"/>
                  <a:pt x="337530" y="64846"/>
                </a:cubicBezTo>
                <a:cubicBezTo>
                  <a:pt x="306586" y="66474"/>
                  <a:pt x="289585" y="64558"/>
                  <a:pt x="263887" y="70982"/>
                </a:cubicBezTo>
                <a:cubicBezTo>
                  <a:pt x="260749" y="71766"/>
                  <a:pt x="257750" y="73028"/>
                  <a:pt x="254682" y="74051"/>
                </a:cubicBezTo>
                <a:cubicBezTo>
                  <a:pt x="250591" y="73028"/>
                  <a:pt x="246525" y="71897"/>
                  <a:pt x="242408" y="70982"/>
                </a:cubicBezTo>
                <a:cubicBezTo>
                  <a:pt x="237317" y="69851"/>
                  <a:pt x="231466" y="70714"/>
                  <a:pt x="227066" y="67914"/>
                </a:cubicBezTo>
                <a:cubicBezTo>
                  <a:pt x="219744" y="63254"/>
                  <a:pt x="215876" y="54317"/>
                  <a:pt x="208655" y="49503"/>
                </a:cubicBezTo>
                <a:cubicBezTo>
                  <a:pt x="205587" y="47457"/>
                  <a:pt x="202820" y="44864"/>
                  <a:pt x="199450" y="43366"/>
                </a:cubicBezTo>
                <a:cubicBezTo>
                  <a:pt x="193539" y="40739"/>
                  <a:pt x="186421" y="40817"/>
                  <a:pt x="181039" y="37229"/>
                </a:cubicBezTo>
                <a:cubicBezTo>
                  <a:pt x="166451" y="27503"/>
                  <a:pt x="175335" y="32259"/>
                  <a:pt x="153423" y="24956"/>
                </a:cubicBezTo>
                <a:lnTo>
                  <a:pt x="135012" y="18819"/>
                </a:lnTo>
                <a:cubicBezTo>
                  <a:pt x="131944" y="17796"/>
                  <a:pt x="128498" y="17544"/>
                  <a:pt x="125807" y="15750"/>
                </a:cubicBezTo>
                <a:cubicBezTo>
                  <a:pt x="122738" y="13704"/>
                  <a:pt x="119971" y="11111"/>
                  <a:pt x="116601" y="9613"/>
                </a:cubicBezTo>
                <a:cubicBezTo>
                  <a:pt x="110690" y="6986"/>
                  <a:pt x="104328" y="5522"/>
                  <a:pt x="98191" y="3476"/>
                </a:cubicBezTo>
                <a:lnTo>
                  <a:pt x="88985" y="408"/>
                </a:lnTo>
                <a:cubicBezTo>
                  <a:pt x="69552" y="1431"/>
                  <a:pt x="49147" y="-2678"/>
                  <a:pt x="30685" y="3476"/>
                </a:cubicBezTo>
                <a:cubicBezTo>
                  <a:pt x="24548" y="5522"/>
                  <a:pt x="25612" y="15506"/>
                  <a:pt x="24548" y="21887"/>
                </a:cubicBezTo>
                <a:cubicBezTo>
                  <a:pt x="23014" y="31088"/>
                  <a:pt x="20744" y="50606"/>
                  <a:pt x="15342" y="58709"/>
                </a:cubicBezTo>
                <a:lnTo>
                  <a:pt x="9205" y="67914"/>
                </a:lnTo>
                <a:cubicBezTo>
                  <a:pt x="5200" y="99956"/>
                  <a:pt x="4876" y="98710"/>
                  <a:pt x="3068" y="138488"/>
                </a:cubicBezTo>
                <a:cubicBezTo>
                  <a:pt x="2743" y="145641"/>
                  <a:pt x="511" y="143602"/>
                  <a:pt x="0" y="144625"/>
                </a:cubicBezTo>
                <a:close/>
              </a:path>
            </a:pathLst>
          </a:custGeom>
          <a:solidFill>
            <a:srgbClr val="FFA861"/>
          </a:solidFill>
          <a:ln>
            <a:headEnd type="none" w="med" len="med"/>
            <a:tailEnd type="none" w="med" len="me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36" tIns="45718" rIns="91436" bIns="45718" anchor="ctr"/>
          <a:lstStyle/>
          <a:p>
            <a:pPr marL="0" marR="0" lvl="0" indent="0" algn="ct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rata" panose="020B0604020202020204" charset="0"/>
              <a:cs typeface="Arial"/>
            </a:endParaRPr>
          </a:p>
        </p:txBody>
      </p:sp>
      <p:sp>
        <p:nvSpPr>
          <p:cNvPr id="56" name="Freeform 38">
            <a:extLst>
              <a:ext uri="{FF2B5EF4-FFF2-40B4-BE49-F238E27FC236}">
                <a16:creationId xmlns:a16="http://schemas.microsoft.com/office/drawing/2014/main" id="{43538D0B-8FE6-4B9A-8589-88421FA219C5}"/>
              </a:ext>
            </a:extLst>
          </p:cNvPr>
          <p:cNvSpPr/>
          <p:nvPr/>
        </p:nvSpPr>
        <p:spPr bwMode="auto">
          <a:xfrm>
            <a:off x="7340371" y="3710479"/>
            <a:ext cx="1475381" cy="398297"/>
          </a:xfrm>
          <a:custGeom>
            <a:avLst/>
            <a:gdLst>
              <a:gd name="connsiteX0" fmla="*/ 1475381 w 1475381"/>
              <a:gd name="connsiteY0" fmla="*/ 5610 h 398297"/>
              <a:gd name="connsiteX1" fmla="*/ 1424893 w 1475381"/>
              <a:gd name="connsiteY1" fmla="*/ 0 h 398297"/>
              <a:gd name="connsiteX2" fmla="*/ 1402454 w 1475381"/>
              <a:gd name="connsiteY2" fmla="*/ 39269 h 398297"/>
              <a:gd name="connsiteX3" fmla="*/ 1385624 w 1475381"/>
              <a:gd name="connsiteY3" fmla="*/ 44878 h 398297"/>
              <a:gd name="connsiteX4" fmla="*/ 1368795 w 1475381"/>
              <a:gd name="connsiteY4" fmla="*/ 50488 h 398297"/>
              <a:gd name="connsiteX5" fmla="*/ 1340746 w 1475381"/>
              <a:gd name="connsiteY5" fmla="*/ 56098 h 398297"/>
              <a:gd name="connsiteX6" fmla="*/ 1318307 w 1475381"/>
              <a:gd name="connsiteY6" fmla="*/ 56098 h 398297"/>
              <a:gd name="connsiteX7" fmla="*/ 1295867 w 1475381"/>
              <a:gd name="connsiteY7" fmla="*/ 44878 h 398297"/>
              <a:gd name="connsiteX8" fmla="*/ 1284648 w 1475381"/>
              <a:gd name="connsiteY8" fmla="*/ 39269 h 398297"/>
              <a:gd name="connsiteX9" fmla="*/ 1256599 w 1475381"/>
              <a:gd name="connsiteY9" fmla="*/ 39269 h 398297"/>
              <a:gd name="connsiteX10" fmla="*/ 1217330 w 1475381"/>
              <a:gd name="connsiteY10" fmla="*/ 56098 h 398297"/>
              <a:gd name="connsiteX11" fmla="*/ 1166842 w 1475381"/>
              <a:gd name="connsiteY11" fmla="*/ 72927 h 398297"/>
              <a:gd name="connsiteX12" fmla="*/ 1144402 w 1475381"/>
              <a:gd name="connsiteY12" fmla="*/ 95367 h 398297"/>
              <a:gd name="connsiteX13" fmla="*/ 1116353 w 1475381"/>
              <a:gd name="connsiteY13" fmla="*/ 117806 h 398297"/>
              <a:gd name="connsiteX14" fmla="*/ 1088304 w 1475381"/>
              <a:gd name="connsiteY14" fmla="*/ 151465 h 398297"/>
              <a:gd name="connsiteX15" fmla="*/ 1060255 w 1475381"/>
              <a:gd name="connsiteY15" fmla="*/ 151465 h 398297"/>
              <a:gd name="connsiteX16" fmla="*/ 1026596 w 1475381"/>
              <a:gd name="connsiteY16" fmla="*/ 134635 h 398297"/>
              <a:gd name="connsiteX17" fmla="*/ 1004157 w 1475381"/>
              <a:gd name="connsiteY17" fmla="*/ 140245 h 398297"/>
              <a:gd name="connsiteX18" fmla="*/ 1004157 w 1475381"/>
              <a:gd name="connsiteY18" fmla="*/ 140245 h 398297"/>
              <a:gd name="connsiteX19" fmla="*/ 959278 w 1475381"/>
              <a:gd name="connsiteY19" fmla="*/ 145855 h 398297"/>
              <a:gd name="connsiteX20" fmla="*/ 925619 w 1475381"/>
              <a:gd name="connsiteY20" fmla="*/ 117806 h 398297"/>
              <a:gd name="connsiteX21" fmla="*/ 908790 w 1475381"/>
              <a:gd name="connsiteY21" fmla="*/ 95367 h 398297"/>
              <a:gd name="connsiteX22" fmla="*/ 891961 w 1475381"/>
              <a:gd name="connsiteY22" fmla="*/ 61708 h 398297"/>
              <a:gd name="connsiteX23" fmla="*/ 875131 w 1475381"/>
              <a:gd name="connsiteY23" fmla="*/ 50488 h 398297"/>
              <a:gd name="connsiteX24" fmla="*/ 858302 w 1475381"/>
              <a:gd name="connsiteY24" fmla="*/ 78537 h 398297"/>
              <a:gd name="connsiteX25" fmla="*/ 841472 w 1475381"/>
              <a:gd name="connsiteY25" fmla="*/ 112196 h 398297"/>
              <a:gd name="connsiteX26" fmla="*/ 841472 w 1475381"/>
              <a:gd name="connsiteY26" fmla="*/ 151465 h 398297"/>
              <a:gd name="connsiteX27" fmla="*/ 824643 w 1475381"/>
              <a:gd name="connsiteY27" fmla="*/ 185124 h 398297"/>
              <a:gd name="connsiteX28" fmla="*/ 824643 w 1475381"/>
              <a:gd name="connsiteY28" fmla="*/ 213173 h 398297"/>
              <a:gd name="connsiteX29" fmla="*/ 807813 w 1475381"/>
              <a:gd name="connsiteY29" fmla="*/ 246832 h 398297"/>
              <a:gd name="connsiteX30" fmla="*/ 802204 w 1475381"/>
              <a:gd name="connsiteY30" fmla="*/ 280491 h 398297"/>
              <a:gd name="connsiteX31" fmla="*/ 762935 w 1475381"/>
              <a:gd name="connsiteY31" fmla="*/ 286100 h 398297"/>
              <a:gd name="connsiteX32" fmla="*/ 723666 w 1475381"/>
              <a:gd name="connsiteY32" fmla="*/ 280491 h 398297"/>
              <a:gd name="connsiteX33" fmla="*/ 712446 w 1475381"/>
              <a:gd name="connsiteY33" fmla="*/ 302930 h 398297"/>
              <a:gd name="connsiteX34" fmla="*/ 673178 w 1475381"/>
              <a:gd name="connsiteY34" fmla="*/ 353418 h 398297"/>
              <a:gd name="connsiteX35" fmla="*/ 633909 w 1475381"/>
              <a:gd name="connsiteY35" fmla="*/ 375858 h 398297"/>
              <a:gd name="connsiteX36" fmla="*/ 583421 w 1475381"/>
              <a:gd name="connsiteY36" fmla="*/ 398297 h 398297"/>
              <a:gd name="connsiteX37" fmla="*/ 538542 w 1475381"/>
              <a:gd name="connsiteY37" fmla="*/ 398297 h 398297"/>
              <a:gd name="connsiteX38" fmla="*/ 488054 w 1475381"/>
              <a:gd name="connsiteY38" fmla="*/ 392687 h 398297"/>
              <a:gd name="connsiteX39" fmla="*/ 488054 w 1475381"/>
              <a:gd name="connsiteY39" fmla="*/ 392687 h 398297"/>
              <a:gd name="connsiteX40" fmla="*/ 437565 w 1475381"/>
              <a:gd name="connsiteY40" fmla="*/ 342199 h 398297"/>
              <a:gd name="connsiteX41" fmla="*/ 415126 w 1475381"/>
              <a:gd name="connsiteY41" fmla="*/ 308540 h 398297"/>
              <a:gd name="connsiteX42" fmla="*/ 387077 w 1475381"/>
              <a:gd name="connsiteY42" fmla="*/ 286100 h 398297"/>
              <a:gd name="connsiteX43" fmla="*/ 336589 w 1475381"/>
              <a:gd name="connsiteY43" fmla="*/ 269271 h 398297"/>
              <a:gd name="connsiteX44" fmla="*/ 302930 w 1475381"/>
              <a:gd name="connsiteY44" fmla="*/ 241222 h 398297"/>
              <a:gd name="connsiteX45" fmla="*/ 274881 w 1475381"/>
              <a:gd name="connsiteY45" fmla="*/ 224393 h 398297"/>
              <a:gd name="connsiteX46" fmla="*/ 274881 w 1475381"/>
              <a:gd name="connsiteY46" fmla="*/ 224393 h 398297"/>
              <a:gd name="connsiteX47" fmla="*/ 196343 w 1475381"/>
              <a:gd name="connsiteY47" fmla="*/ 213173 h 398297"/>
              <a:gd name="connsiteX48" fmla="*/ 157075 w 1475381"/>
              <a:gd name="connsiteY48" fmla="*/ 224393 h 398297"/>
              <a:gd name="connsiteX49" fmla="*/ 123416 w 1475381"/>
              <a:gd name="connsiteY49" fmla="*/ 246832 h 398297"/>
              <a:gd name="connsiteX50" fmla="*/ 123416 w 1475381"/>
              <a:gd name="connsiteY50" fmla="*/ 246832 h 398297"/>
              <a:gd name="connsiteX51" fmla="*/ 61708 w 1475381"/>
              <a:gd name="connsiteY51" fmla="*/ 302930 h 398297"/>
              <a:gd name="connsiteX52" fmla="*/ 61708 w 1475381"/>
              <a:gd name="connsiteY52" fmla="*/ 302930 h 398297"/>
              <a:gd name="connsiteX53" fmla="*/ 11219 w 1475381"/>
              <a:gd name="connsiteY53" fmla="*/ 336589 h 398297"/>
              <a:gd name="connsiteX54" fmla="*/ 5610 w 1475381"/>
              <a:gd name="connsiteY54" fmla="*/ 370248 h 398297"/>
              <a:gd name="connsiteX55" fmla="*/ 0 w 1475381"/>
              <a:gd name="connsiteY55" fmla="*/ 398297 h 398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475381" h="398297">
                <a:moveTo>
                  <a:pt x="1475381" y="5610"/>
                </a:moveTo>
                <a:lnTo>
                  <a:pt x="1424893" y="0"/>
                </a:lnTo>
                <a:lnTo>
                  <a:pt x="1402454" y="39269"/>
                </a:lnTo>
                <a:lnTo>
                  <a:pt x="1385624" y="44878"/>
                </a:lnTo>
                <a:lnTo>
                  <a:pt x="1368795" y="50488"/>
                </a:lnTo>
                <a:lnTo>
                  <a:pt x="1340746" y="56098"/>
                </a:lnTo>
                <a:lnTo>
                  <a:pt x="1318307" y="56098"/>
                </a:lnTo>
                <a:lnTo>
                  <a:pt x="1295867" y="44878"/>
                </a:lnTo>
                <a:lnTo>
                  <a:pt x="1284648" y="39269"/>
                </a:lnTo>
                <a:lnTo>
                  <a:pt x="1256599" y="39269"/>
                </a:lnTo>
                <a:lnTo>
                  <a:pt x="1217330" y="56098"/>
                </a:lnTo>
                <a:lnTo>
                  <a:pt x="1166842" y="72927"/>
                </a:lnTo>
                <a:lnTo>
                  <a:pt x="1144402" y="95367"/>
                </a:lnTo>
                <a:lnTo>
                  <a:pt x="1116353" y="117806"/>
                </a:lnTo>
                <a:lnTo>
                  <a:pt x="1088304" y="151465"/>
                </a:lnTo>
                <a:lnTo>
                  <a:pt x="1060255" y="151465"/>
                </a:lnTo>
                <a:lnTo>
                  <a:pt x="1026596" y="134635"/>
                </a:lnTo>
                <a:lnTo>
                  <a:pt x="1004157" y="140245"/>
                </a:lnTo>
                <a:lnTo>
                  <a:pt x="1004157" y="140245"/>
                </a:lnTo>
                <a:lnTo>
                  <a:pt x="959278" y="145855"/>
                </a:lnTo>
                <a:lnTo>
                  <a:pt x="925619" y="117806"/>
                </a:lnTo>
                <a:lnTo>
                  <a:pt x="908790" y="95367"/>
                </a:lnTo>
                <a:lnTo>
                  <a:pt x="891961" y="61708"/>
                </a:lnTo>
                <a:lnTo>
                  <a:pt x="875131" y="50488"/>
                </a:lnTo>
                <a:lnTo>
                  <a:pt x="858302" y="78537"/>
                </a:lnTo>
                <a:lnTo>
                  <a:pt x="841472" y="112196"/>
                </a:lnTo>
                <a:lnTo>
                  <a:pt x="841472" y="151465"/>
                </a:lnTo>
                <a:lnTo>
                  <a:pt x="824643" y="185124"/>
                </a:lnTo>
                <a:lnTo>
                  <a:pt x="824643" y="213173"/>
                </a:lnTo>
                <a:lnTo>
                  <a:pt x="807813" y="246832"/>
                </a:lnTo>
                <a:lnTo>
                  <a:pt x="802204" y="280491"/>
                </a:lnTo>
                <a:lnTo>
                  <a:pt x="762935" y="286100"/>
                </a:lnTo>
                <a:lnTo>
                  <a:pt x="723666" y="280491"/>
                </a:lnTo>
                <a:lnTo>
                  <a:pt x="712446" y="302930"/>
                </a:lnTo>
                <a:lnTo>
                  <a:pt x="673178" y="353418"/>
                </a:lnTo>
                <a:lnTo>
                  <a:pt x="633909" y="375858"/>
                </a:lnTo>
                <a:lnTo>
                  <a:pt x="583421" y="398297"/>
                </a:lnTo>
                <a:lnTo>
                  <a:pt x="538542" y="398297"/>
                </a:lnTo>
                <a:lnTo>
                  <a:pt x="488054" y="392687"/>
                </a:lnTo>
                <a:lnTo>
                  <a:pt x="488054" y="392687"/>
                </a:lnTo>
                <a:lnTo>
                  <a:pt x="437565" y="342199"/>
                </a:lnTo>
                <a:lnTo>
                  <a:pt x="415126" y="308540"/>
                </a:lnTo>
                <a:lnTo>
                  <a:pt x="387077" y="286100"/>
                </a:lnTo>
                <a:lnTo>
                  <a:pt x="336589" y="269271"/>
                </a:lnTo>
                <a:lnTo>
                  <a:pt x="302930" y="241222"/>
                </a:lnTo>
                <a:lnTo>
                  <a:pt x="274881" y="224393"/>
                </a:lnTo>
                <a:lnTo>
                  <a:pt x="274881" y="224393"/>
                </a:lnTo>
                <a:lnTo>
                  <a:pt x="196343" y="213173"/>
                </a:lnTo>
                <a:lnTo>
                  <a:pt x="157075" y="224393"/>
                </a:lnTo>
                <a:lnTo>
                  <a:pt x="123416" y="246832"/>
                </a:lnTo>
                <a:lnTo>
                  <a:pt x="123416" y="246832"/>
                </a:lnTo>
                <a:lnTo>
                  <a:pt x="61708" y="302930"/>
                </a:lnTo>
                <a:lnTo>
                  <a:pt x="61708" y="302930"/>
                </a:lnTo>
                <a:lnTo>
                  <a:pt x="11219" y="336589"/>
                </a:lnTo>
                <a:lnTo>
                  <a:pt x="5610" y="370248"/>
                </a:lnTo>
                <a:lnTo>
                  <a:pt x="0" y="398297"/>
                </a:lnTo>
              </a:path>
            </a:pathLst>
          </a:custGeom>
          <a:noFill/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Prata" panose="020B0604020202020204" charset="0"/>
              <a:cs typeface="Arial"/>
            </a:endParaRPr>
          </a:p>
        </p:txBody>
      </p:sp>
      <p:sp>
        <p:nvSpPr>
          <p:cNvPr id="57" name="Freeform 39">
            <a:extLst>
              <a:ext uri="{FF2B5EF4-FFF2-40B4-BE49-F238E27FC236}">
                <a16:creationId xmlns:a16="http://schemas.microsoft.com/office/drawing/2014/main" id="{14B201C0-4721-4661-8CDE-911B8E0C21D1}"/>
              </a:ext>
            </a:extLst>
          </p:cNvPr>
          <p:cNvSpPr/>
          <p:nvPr/>
        </p:nvSpPr>
        <p:spPr bwMode="auto">
          <a:xfrm>
            <a:off x="5460689" y="2761204"/>
            <a:ext cx="1887647" cy="2109458"/>
          </a:xfrm>
          <a:custGeom>
            <a:avLst/>
            <a:gdLst>
              <a:gd name="connsiteX0" fmla="*/ 0 w 1887647"/>
              <a:gd name="connsiteY0" fmla="*/ 0 h 2109458"/>
              <a:gd name="connsiteX1" fmla="*/ 40740 w 1887647"/>
              <a:gd name="connsiteY1" fmla="*/ 72428 h 2109458"/>
              <a:gd name="connsiteX2" fmla="*/ 86008 w 1887647"/>
              <a:gd name="connsiteY2" fmla="*/ 99588 h 2109458"/>
              <a:gd name="connsiteX3" fmla="*/ 108641 w 1887647"/>
              <a:gd name="connsiteY3" fmla="*/ 135802 h 2109458"/>
              <a:gd name="connsiteX4" fmla="*/ 131275 w 1887647"/>
              <a:gd name="connsiteY4" fmla="*/ 181070 h 2109458"/>
              <a:gd name="connsiteX5" fmla="*/ 153909 w 1887647"/>
              <a:gd name="connsiteY5" fmla="*/ 221810 h 2109458"/>
              <a:gd name="connsiteX6" fmla="*/ 162962 w 1887647"/>
              <a:gd name="connsiteY6" fmla="*/ 253497 h 2109458"/>
              <a:gd name="connsiteX7" fmla="*/ 185596 w 1887647"/>
              <a:gd name="connsiteY7" fmla="*/ 271604 h 2109458"/>
              <a:gd name="connsiteX8" fmla="*/ 185596 w 1887647"/>
              <a:gd name="connsiteY8" fmla="*/ 271604 h 2109458"/>
              <a:gd name="connsiteX9" fmla="*/ 194649 w 1887647"/>
              <a:gd name="connsiteY9" fmla="*/ 353085 h 2109458"/>
              <a:gd name="connsiteX10" fmla="*/ 235390 w 1887647"/>
              <a:gd name="connsiteY10" fmla="*/ 384773 h 2109458"/>
              <a:gd name="connsiteX11" fmla="*/ 276130 w 1887647"/>
              <a:gd name="connsiteY11" fmla="*/ 425513 h 2109458"/>
              <a:gd name="connsiteX12" fmla="*/ 307817 w 1887647"/>
              <a:gd name="connsiteY12" fmla="*/ 461727 h 2109458"/>
              <a:gd name="connsiteX13" fmla="*/ 344031 w 1887647"/>
              <a:gd name="connsiteY13" fmla="*/ 506994 h 2109458"/>
              <a:gd name="connsiteX14" fmla="*/ 371192 w 1887647"/>
              <a:gd name="connsiteY14" fmla="*/ 547735 h 2109458"/>
              <a:gd name="connsiteX15" fmla="*/ 398352 w 1887647"/>
              <a:gd name="connsiteY15" fmla="*/ 611109 h 2109458"/>
              <a:gd name="connsiteX16" fmla="*/ 439093 w 1887647"/>
              <a:gd name="connsiteY16" fmla="*/ 656376 h 2109458"/>
              <a:gd name="connsiteX17" fmla="*/ 466253 w 1887647"/>
              <a:gd name="connsiteY17" fmla="*/ 674483 h 2109458"/>
              <a:gd name="connsiteX18" fmla="*/ 511520 w 1887647"/>
              <a:gd name="connsiteY18" fmla="*/ 688064 h 2109458"/>
              <a:gd name="connsiteX19" fmla="*/ 547734 w 1887647"/>
              <a:gd name="connsiteY19" fmla="*/ 719751 h 2109458"/>
              <a:gd name="connsiteX20" fmla="*/ 570368 w 1887647"/>
              <a:gd name="connsiteY20" fmla="*/ 769545 h 2109458"/>
              <a:gd name="connsiteX21" fmla="*/ 583948 w 1887647"/>
              <a:gd name="connsiteY21" fmla="*/ 796705 h 2109458"/>
              <a:gd name="connsiteX22" fmla="*/ 624689 w 1887647"/>
              <a:gd name="connsiteY22" fmla="*/ 832919 h 2109458"/>
              <a:gd name="connsiteX23" fmla="*/ 629215 w 1887647"/>
              <a:gd name="connsiteY23" fmla="*/ 864606 h 2109458"/>
              <a:gd name="connsiteX24" fmla="*/ 638269 w 1887647"/>
              <a:gd name="connsiteY24" fmla="*/ 900820 h 2109458"/>
              <a:gd name="connsiteX25" fmla="*/ 656376 w 1887647"/>
              <a:gd name="connsiteY25" fmla="*/ 955141 h 2109458"/>
              <a:gd name="connsiteX26" fmla="*/ 679010 w 1887647"/>
              <a:gd name="connsiteY26" fmla="*/ 1018515 h 2109458"/>
              <a:gd name="connsiteX27" fmla="*/ 710697 w 1887647"/>
              <a:gd name="connsiteY27" fmla="*/ 1081889 h 2109458"/>
              <a:gd name="connsiteX28" fmla="*/ 751437 w 1887647"/>
              <a:gd name="connsiteY28" fmla="*/ 1127157 h 2109458"/>
              <a:gd name="connsiteX29" fmla="*/ 783124 w 1887647"/>
              <a:gd name="connsiteY29" fmla="*/ 1163371 h 2109458"/>
              <a:gd name="connsiteX30" fmla="*/ 805758 w 1887647"/>
              <a:gd name="connsiteY30" fmla="*/ 1190531 h 2109458"/>
              <a:gd name="connsiteX31" fmla="*/ 810285 w 1887647"/>
              <a:gd name="connsiteY31" fmla="*/ 1249378 h 2109458"/>
              <a:gd name="connsiteX32" fmla="*/ 846499 w 1887647"/>
              <a:gd name="connsiteY32" fmla="*/ 1294646 h 2109458"/>
              <a:gd name="connsiteX33" fmla="*/ 873659 w 1887647"/>
              <a:gd name="connsiteY33" fmla="*/ 1330860 h 2109458"/>
              <a:gd name="connsiteX34" fmla="*/ 909873 w 1887647"/>
              <a:gd name="connsiteY34" fmla="*/ 1330860 h 2109458"/>
              <a:gd name="connsiteX35" fmla="*/ 941560 w 1887647"/>
              <a:gd name="connsiteY35" fmla="*/ 1344440 h 2109458"/>
              <a:gd name="connsiteX36" fmla="*/ 950613 w 1887647"/>
              <a:gd name="connsiteY36" fmla="*/ 1371600 h 2109458"/>
              <a:gd name="connsiteX37" fmla="*/ 937033 w 1887647"/>
              <a:gd name="connsiteY37" fmla="*/ 1398761 h 2109458"/>
              <a:gd name="connsiteX38" fmla="*/ 941560 w 1887647"/>
              <a:gd name="connsiteY38" fmla="*/ 1444028 h 2109458"/>
              <a:gd name="connsiteX39" fmla="*/ 973247 w 1887647"/>
              <a:gd name="connsiteY39" fmla="*/ 1475715 h 2109458"/>
              <a:gd name="connsiteX40" fmla="*/ 1018514 w 1887647"/>
              <a:gd name="connsiteY40" fmla="*/ 1480242 h 2109458"/>
              <a:gd name="connsiteX41" fmla="*/ 1063782 w 1887647"/>
              <a:gd name="connsiteY41" fmla="*/ 1480242 h 2109458"/>
              <a:gd name="connsiteX42" fmla="*/ 1086415 w 1887647"/>
              <a:gd name="connsiteY42" fmla="*/ 1480242 h 2109458"/>
              <a:gd name="connsiteX43" fmla="*/ 1095469 w 1887647"/>
              <a:gd name="connsiteY43" fmla="*/ 1507402 h 2109458"/>
              <a:gd name="connsiteX44" fmla="*/ 1127156 w 1887647"/>
              <a:gd name="connsiteY44" fmla="*/ 1525509 h 2109458"/>
              <a:gd name="connsiteX45" fmla="*/ 1136210 w 1887647"/>
              <a:gd name="connsiteY45" fmla="*/ 1530036 h 2109458"/>
              <a:gd name="connsiteX46" fmla="*/ 1136210 w 1887647"/>
              <a:gd name="connsiteY46" fmla="*/ 1530036 h 2109458"/>
              <a:gd name="connsiteX47" fmla="*/ 1186004 w 1887647"/>
              <a:gd name="connsiteY47" fmla="*/ 1552670 h 2109458"/>
              <a:gd name="connsiteX48" fmla="*/ 1208637 w 1887647"/>
              <a:gd name="connsiteY48" fmla="*/ 1584357 h 2109458"/>
              <a:gd name="connsiteX49" fmla="*/ 1231271 w 1887647"/>
              <a:gd name="connsiteY49" fmla="*/ 1616044 h 2109458"/>
              <a:gd name="connsiteX50" fmla="*/ 1267485 w 1887647"/>
              <a:gd name="connsiteY50" fmla="*/ 1629624 h 2109458"/>
              <a:gd name="connsiteX51" fmla="*/ 1321806 w 1887647"/>
              <a:gd name="connsiteY51" fmla="*/ 1652258 h 2109458"/>
              <a:gd name="connsiteX52" fmla="*/ 1367073 w 1887647"/>
              <a:gd name="connsiteY52" fmla="*/ 1679418 h 2109458"/>
              <a:gd name="connsiteX53" fmla="*/ 1398760 w 1887647"/>
              <a:gd name="connsiteY53" fmla="*/ 1702052 h 2109458"/>
              <a:gd name="connsiteX54" fmla="*/ 1457608 w 1887647"/>
              <a:gd name="connsiteY54" fmla="*/ 1742792 h 2109458"/>
              <a:gd name="connsiteX55" fmla="*/ 1520982 w 1887647"/>
              <a:gd name="connsiteY55" fmla="*/ 1760899 h 2109458"/>
              <a:gd name="connsiteX56" fmla="*/ 1570776 w 1887647"/>
              <a:gd name="connsiteY56" fmla="*/ 1783533 h 2109458"/>
              <a:gd name="connsiteX57" fmla="*/ 1652257 w 1887647"/>
              <a:gd name="connsiteY57" fmla="*/ 1788060 h 2109458"/>
              <a:gd name="connsiteX58" fmla="*/ 1738265 w 1887647"/>
              <a:gd name="connsiteY58" fmla="*/ 1797113 h 2109458"/>
              <a:gd name="connsiteX59" fmla="*/ 1797113 w 1887647"/>
              <a:gd name="connsiteY59" fmla="*/ 1801640 h 2109458"/>
              <a:gd name="connsiteX60" fmla="*/ 1797113 w 1887647"/>
              <a:gd name="connsiteY60" fmla="*/ 1801640 h 2109458"/>
              <a:gd name="connsiteX61" fmla="*/ 1837853 w 1887647"/>
              <a:gd name="connsiteY61" fmla="*/ 1860487 h 2109458"/>
              <a:gd name="connsiteX62" fmla="*/ 1837853 w 1887647"/>
              <a:gd name="connsiteY62" fmla="*/ 1914808 h 2109458"/>
              <a:gd name="connsiteX63" fmla="*/ 1837853 w 1887647"/>
              <a:gd name="connsiteY63" fmla="*/ 1987236 h 2109458"/>
              <a:gd name="connsiteX64" fmla="*/ 1837853 w 1887647"/>
              <a:gd name="connsiteY64" fmla="*/ 2027976 h 2109458"/>
              <a:gd name="connsiteX65" fmla="*/ 1860487 w 1887647"/>
              <a:gd name="connsiteY65" fmla="*/ 2077771 h 2109458"/>
              <a:gd name="connsiteX66" fmla="*/ 1887647 w 1887647"/>
              <a:gd name="connsiteY66" fmla="*/ 2109458 h 2109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887647" h="2109458">
                <a:moveTo>
                  <a:pt x="0" y="0"/>
                </a:moveTo>
                <a:lnTo>
                  <a:pt x="40740" y="72428"/>
                </a:lnTo>
                <a:lnTo>
                  <a:pt x="86008" y="99588"/>
                </a:lnTo>
                <a:lnTo>
                  <a:pt x="108641" y="135802"/>
                </a:lnTo>
                <a:lnTo>
                  <a:pt x="131275" y="181070"/>
                </a:lnTo>
                <a:lnTo>
                  <a:pt x="153909" y="221810"/>
                </a:lnTo>
                <a:lnTo>
                  <a:pt x="162962" y="253497"/>
                </a:lnTo>
                <a:lnTo>
                  <a:pt x="185596" y="271604"/>
                </a:lnTo>
                <a:lnTo>
                  <a:pt x="185596" y="271604"/>
                </a:lnTo>
                <a:lnTo>
                  <a:pt x="194649" y="353085"/>
                </a:lnTo>
                <a:lnTo>
                  <a:pt x="235390" y="384773"/>
                </a:lnTo>
                <a:lnTo>
                  <a:pt x="276130" y="425513"/>
                </a:lnTo>
                <a:lnTo>
                  <a:pt x="307817" y="461727"/>
                </a:lnTo>
                <a:lnTo>
                  <a:pt x="344031" y="506994"/>
                </a:lnTo>
                <a:lnTo>
                  <a:pt x="371192" y="547735"/>
                </a:lnTo>
                <a:lnTo>
                  <a:pt x="398352" y="611109"/>
                </a:lnTo>
                <a:lnTo>
                  <a:pt x="439093" y="656376"/>
                </a:lnTo>
                <a:lnTo>
                  <a:pt x="466253" y="674483"/>
                </a:lnTo>
                <a:lnTo>
                  <a:pt x="511520" y="688064"/>
                </a:lnTo>
                <a:lnTo>
                  <a:pt x="547734" y="719751"/>
                </a:lnTo>
                <a:lnTo>
                  <a:pt x="570368" y="769545"/>
                </a:lnTo>
                <a:lnTo>
                  <a:pt x="583948" y="796705"/>
                </a:lnTo>
                <a:lnTo>
                  <a:pt x="624689" y="832919"/>
                </a:lnTo>
                <a:lnTo>
                  <a:pt x="629215" y="864606"/>
                </a:lnTo>
                <a:lnTo>
                  <a:pt x="638269" y="900820"/>
                </a:lnTo>
                <a:lnTo>
                  <a:pt x="656376" y="955141"/>
                </a:lnTo>
                <a:lnTo>
                  <a:pt x="679010" y="1018515"/>
                </a:lnTo>
                <a:lnTo>
                  <a:pt x="710697" y="1081889"/>
                </a:lnTo>
                <a:lnTo>
                  <a:pt x="751437" y="1127157"/>
                </a:lnTo>
                <a:lnTo>
                  <a:pt x="783124" y="1163371"/>
                </a:lnTo>
                <a:lnTo>
                  <a:pt x="805758" y="1190531"/>
                </a:lnTo>
                <a:lnTo>
                  <a:pt x="810285" y="1249378"/>
                </a:lnTo>
                <a:lnTo>
                  <a:pt x="846499" y="1294646"/>
                </a:lnTo>
                <a:lnTo>
                  <a:pt x="873659" y="1330860"/>
                </a:lnTo>
                <a:lnTo>
                  <a:pt x="909873" y="1330860"/>
                </a:lnTo>
                <a:lnTo>
                  <a:pt x="941560" y="1344440"/>
                </a:lnTo>
                <a:lnTo>
                  <a:pt x="950613" y="1371600"/>
                </a:lnTo>
                <a:lnTo>
                  <a:pt x="937033" y="1398761"/>
                </a:lnTo>
                <a:lnTo>
                  <a:pt x="941560" y="1444028"/>
                </a:lnTo>
                <a:lnTo>
                  <a:pt x="973247" y="1475715"/>
                </a:lnTo>
                <a:lnTo>
                  <a:pt x="1018514" y="1480242"/>
                </a:lnTo>
                <a:lnTo>
                  <a:pt x="1063782" y="1480242"/>
                </a:lnTo>
                <a:lnTo>
                  <a:pt x="1086415" y="1480242"/>
                </a:lnTo>
                <a:lnTo>
                  <a:pt x="1095469" y="1507402"/>
                </a:lnTo>
                <a:lnTo>
                  <a:pt x="1127156" y="1525509"/>
                </a:lnTo>
                <a:lnTo>
                  <a:pt x="1136210" y="1530036"/>
                </a:lnTo>
                <a:lnTo>
                  <a:pt x="1136210" y="1530036"/>
                </a:lnTo>
                <a:lnTo>
                  <a:pt x="1186004" y="1552670"/>
                </a:lnTo>
                <a:lnTo>
                  <a:pt x="1208637" y="1584357"/>
                </a:lnTo>
                <a:lnTo>
                  <a:pt x="1231271" y="1616044"/>
                </a:lnTo>
                <a:lnTo>
                  <a:pt x="1267485" y="1629624"/>
                </a:lnTo>
                <a:lnTo>
                  <a:pt x="1321806" y="1652258"/>
                </a:lnTo>
                <a:lnTo>
                  <a:pt x="1367073" y="1679418"/>
                </a:lnTo>
                <a:lnTo>
                  <a:pt x="1398760" y="1702052"/>
                </a:lnTo>
                <a:lnTo>
                  <a:pt x="1457608" y="1742792"/>
                </a:lnTo>
                <a:lnTo>
                  <a:pt x="1520982" y="1760899"/>
                </a:lnTo>
                <a:lnTo>
                  <a:pt x="1570776" y="1783533"/>
                </a:lnTo>
                <a:lnTo>
                  <a:pt x="1652257" y="1788060"/>
                </a:lnTo>
                <a:lnTo>
                  <a:pt x="1738265" y="1797113"/>
                </a:lnTo>
                <a:lnTo>
                  <a:pt x="1797113" y="1801640"/>
                </a:lnTo>
                <a:lnTo>
                  <a:pt x="1797113" y="1801640"/>
                </a:lnTo>
                <a:lnTo>
                  <a:pt x="1837853" y="1860487"/>
                </a:lnTo>
                <a:lnTo>
                  <a:pt x="1837853" y="1914808"/>
                </a:lnTo>
                <a:lnTo>
                  <a:pt x="1837853" y="1987236"/>
                </a:lnTo>
                <a:lnTo>
                  <a:pt x="1837853" y="2027976"/>
                </a:lnTo>
                <a:lnTo>
                  <a:pt x="1860487" y="2077771"/>
                </a:lnTo>
                <a:lnTo>
                  <a:pt x="1887647" y="2109458"/>
                </a:lnTo>
              </a:path>
            </a:pathLst>
          </a:custGeom>
          <a:noFill/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Prata" panose="020B0604020202020204" charset="0"/>
              <a:cs typeface="Arial"/>
            </a:endParaRPr>
          </a:p>
        </p:txBody>
      </p:sp>
      <p:pic>
        <p:nvPicPr>
          <p:cNvPr id="58" name="Picture 5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424B3AD5-2D44-4D89-ACBB-159042292A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422" t="18185" r="29107" b="16946"/>
          <a:stretch/>
        </p:blipFill>
        <p:spPr>
          <a:xfrm>
            <a:off x="4820192" y="314935"/>
            <a:ext cx="1303686" cy="1686007"/>
          </a:xfrm>
          <a:prstGeom prst="rect">
            <a:avLst/>
          </a:prstGeom>
        </p:spPr>
      </p:pic>
      <p:sp>
        <p:nvSpPr>
          <p:cNvPr id="59" name="Freeform 40">
            <a:extLst>
              <a:ext uri="{FF2B5EF4-FFF2-40B4-BE49-F238E27FC236}">
                <a16:creationId xmlns:a16="http://schemas.microsoft.com/office/drawing/2014/main" id="{CCCB7FD7-ADA3-4BB4-86AD-4E851921EA2D}"/>
              </a:ext>
            </a:extLst>
          </p:cNvPr>
          <p:cNvSpPr/>
          <p:nvPr/>
        </p:nvSpPr>
        <p:spPr bwMode="auto">
          <a:xfrm>
            <a:off x="5875659" y="3774858"/>
            <a:ext cx="239340" cy="684266"/>
          </a:xfrm>
          <a:custGeom>
            <a:avLst/>
            <a:gdLst>
              <a:gd name="connsiteX0" fmla="*/ 239340 w 239340"/>
              <a:gd name="connsiteY0" fmla="*/ 0 h 684266"/>
              <a:gd name="connsiteX1" fmla="*/ 177971 w 239340"/>
              <a:gd name="connsiteY1" fmla="*/ 88985 h 684266"/>
              <a:gd name="connsiteX2" fmla="*/ 141149 w 239340"/>
              <a:gd name="connsiteY2" fmla="*/ 116602 h 684266"/>
              <a:gd name="connsiteX3" fmla="*/ 119670 w 239340"/>
              <a:gd name="connsiteY3" fmla="*/ 138081 h 684266"/>
              <a:gd name="connsiteX4" fmla="*/ 104328 w 239340"/>
              <a:gd name="connsiteY4" fmla="*/ 153423 h 684266"/>
              <a:gd name="connsiteX5" fmla="*/ 95123 w 239340"/>
              <a:gd name="connsiteY5" fmla="*/ 171834 h 684266"/>
              <a:gd name="connsiteX6" fmla="*/ 85917 w 239340"/>
              <a:gd name="connsiteY6" fmla="*/ 177971 h 684266"/>
              <a:gd name="connsiteX7" fmla="*/ 67506 w 239340"/>
              <a:gd name="connsiteY7" fmla="*/ 193313 h 684266"/>
              <a:gd name="connsiteX8" fmla="*/ 64438 w 239340"/>
              <a:gd name="connsiteY8" fmla="*/ 202518 h 684266"/>
              <a:gd name="connsiteX9" fmla="*/ 61370 w 239340"/>
              <a:gd name="connsiteY9" fmla="*/ 214792 h 684266"/>
              <a:gd name="connsiteX10" fmla="*/ 49096 w 239340"/>
              <a:gd name="connsiteY10" fmla="*/ 233203 h 684266"/>
              <a:gd name="connsiteX11" fmla="*/ 42959 w 239340"/>
              <a:gd name="connsiteY11" fmla="*/ 242408 h 684266"/>
              <a:gd name="connsiteX12" fmla="*/ 39890 w 239340"/>
              <a:gd name="connsiteY12" fmla="*/ 263887 h 684266"/>
              <a:gd name="connsiteX13" fmla="*/ 33753 w 239340"/>
              <a:gd name="connsiteY13" fmla="*/ 282298 h 684266"/>
              <a:gd name="connsiteX14" fmla="*/ 27616 w 239340"/>
              <a:gd name="connsiteY14" fmla="*/ 306846 h 684266"/>
              <a:gd name="connsiteX15" fmla="*/ 33753 w 239340"/>
              <a:gd name="connsiteY15" fmla="*/ 343667 h 684266"/>
              <a:gd name="connsiteX16" fmla="*/ 36822 w 239340"/>
              <a:gd name="connsiteY16" fmla="*/ 352873 h 684266"/>
              <a:gd name="connsiteX17" fmla="*/ 42959 w 239340"/>
              <a:gd name="connsiteY17" fmla="*/ 362078 h 684266"/>
              <a:gd name="connsiteX18" fmla="*/ 49096 w 239340"/>
              <a:gd name="connsiteY18" fmla="*/ 389694 h 684266"/>
              <a:gd name="connsiteX19" fmla="*/ 55233 w 239340"/>
              <a:gd name="connsiteY19" fmla="*/ 417310 h 684266"/>
              <a:gd name="connsiteX20" fmla="*/ 52164 w 239340"/>
              <a:gd name="connsiteY20" fmla="*/ 518569 h 684266"/>
              <a:gd name="connsiteX21" fmla="*/ 46027 w 239340"/>
              <a:gd name="connsiteY21" fmla="*/ 536980 h 684266"/>
              <a:gd name="connsiteX22" fmla="*/ 39890 w 239340"/>
              <a:gd name="connsiteY22" fmla="*/ 586075 h 684266"/>
              <a:gd name="connsiteX23" fmla="*/ 36822 w 239340"/>
              <a:gd name="connsiteY23" fmla="*/ 598349 h 684266"/>
              <a:gd name="connsiteX24" fmla="*/ 24548 w 239340"/>
              <a:gd name="connsiteY24" fmla="*/ 616760 h 684266"/>
              <a:gd name="connsiteX25" fmla="*/ 21480 w 239340"/>
              <a:gd name="connsiteY25" fmla="*/ 625965 h 684266"/>
              <a:gd name="connsiteX26" fmla="*/ 15343 w 239340"/>
              <a:gd name="connsiteY26" fmla="*/ 665855 h 684266"/>
              <a:gd name="connsiteX27" fmla="*/ 9206 w 239340"/>
              <a:gd name="connsiteY27" fmla="*/ 675061 h 684266"/>
              <a:gd name="connsiteX28" fmla="*/ 6137 w 239340"/>
              <a:gd name="connsiteY28" fmla="*/ 684266 h 684266"/>
              <a:gd name="connsiteX29" fmla="*/ 0 w 239340"/>
              <a:gd name="connsiteY29" fmla="*/ 684266 h 68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39340" h="684266">
                <a:moveTo>
                  <a:pt x="239340" y="0"/>
                </a:moveTo>
                <a:lnTo>
                  <a:pt x="177971" y="88985"/>
                </a:lnTo>
                <a:lnTo>
                  <a:pt x="141149" y="116602"/>
                </a:lnTo>
                <a:cubicBezTo>
                  <a:pt x="133989" y="123762"/>
                  <a:pt x="126444" y="130555"/>
                  <a:pt x="119670" y="138081"/>
                </a:cubicBezTo>
                <a:cubicBezTo>
                  <a:pt x="104328" y="155128"/>
                  <a:pt x="123761" y="140467"/>
                  <a:pt x="104328" y="153423"/>
                </a:cubicBezTo>
                <a:cubicBezTo>
                  <a:pt x="101833" y="160907"/>
                  <a:pt x="101069" y="165888"/>
                  <a:pt x="95123" y="171834"/>
                </a:cubicBezTo>
                <a:cubicBezTo>
                  <a:pt x="92515" y="174442"/>
                  <a:pt x="88750" y="175610"/>
                  <a:pt x="85917" y="177971"/>
                </a:cubicBezTo>
                <a:cubicBezTo>
                  <a:pt x="62290" y="197659"/>
                  <a:pt x="90364" y="178075"/>
                  <a:pt x="67506" y="193313"/>
                </a:cubicBezTo>
                <a:cubicBezTo>
                  <a:pt x="66483" y="196381"/>
                  <a:pt x="65326" y="199408"/>
                  <a:pt x="64438" y="202518"/>
                </a:cubicBezTo>
                <a:cubicBezTo>
                  <a:pt x="63280" y="206573"/>
                  <a:pt x="63256" y="211020"/>
                  <a:pt x="61370" y="214792"/>
                </a:cubicBezTo>
                <a:cubicBezTo>
                  <a:pt x="58072" y="221389"/>
                  <a:pt x="53187" y="227066"/>
                  <a:pt x="49096" y="233203"/>
                </a:cubicBezTo>
                <a:lnTo>
                  <a:pt x="42959" y="242408"/>
                </a:lnTo>
                <a:cubicBezTo>
                  <a:pt x="41936" y="249568"/>
                  <a:pt x="41516" y="256840"/>
                  <a:pt x="39890" y="263887"/>
                </a:cubicBezTo>
                <a:cubicBezTo>
                  <a:pt x="38435" y="270190"/>
                  <a:pt x="35022" y="275955"/>
                  <a:pt x="33753" y="282298"/>
                </a:cubicBezTo>
                <a:cubicBezTo>
                  <a:pt x="30051" y="300812"/>
                  <a:pt x="32334" y="292692"/>
                  <a:pt x="27616" y="306846"/>
                </a:cubicBezTo>
                <a:cubicBezTo>
                  <a:pt x="30106" y="326758"/>
                  <a:pt x="29249" y="327904"/>
                  <a:pt x="33753" y="343667"/>
                </a:cubicBezTo>
                <a:cubicBezTo>
                  <a:pt x="34642" y="346777"/>
                  <a:pt x="35375" y="349980"/>
                  <a:pt x="36822" y="352873"/>
                </a:cubicBezTo>
                <a:cubicBezTo>
                  <a:pt x="38471" y="356171"/>
                  <a:pt x="40913" y="359010"/>
                  <a:pt x="42959" y="362078"/>
                </a:cubicBezTo>
                <a:cubicBezTo>
                  <a:pt x="50441" y="392012"/>
                  <a:pt x="41305" y="354634"/>
                  <a:pt x="49096" y="389694"/>
                </a:cubicBezTo>
                <a:cubicBezTo>
                  <a:pt x="57763" y="428694"/>
                  <a:pt x="45977" y="371038"/>
                  <a:pt x="55233" y="417310"/>
                </a:cubicBezTo>
                <a:cubicBezTo>
                  <a:pt x="54210" y="451063"/>
                  <a:pt x="54754" y="484900"/>
                  <a:pt x="52164" y="518569"/>
                </a:cubicBezTo>
                <a:cubicBezTo>
                  <a:pt x="51668" y="525019"/>
                  <a:pt x="46027" y="536980"/>
                  <a:pt x="46027" y="536980"/>
                </a:cubicBezTo>
                <a:cubicBezTo>
                  <a:pt x="41128" y="600675"/>
                  <a:pt x="47561" y="559227"/>
                  <a:pt x="39890" y="586075"/>
                </a:cubicBezTo>
                <a:cubicBezTo>
                  <a:pt x="38731" y="590130"/>
                  <a:pt x="38708" y="594577"/>
                  <a:pt x="36822" y="598349"/>
                </a:cubicBezTo>
                <a:cubicBezTo>
                  <a:pt x="33524" y="604946"/>
                  <a:pt x="24548" y="616760"/>
                  <a:pt x="24548" y="616760"/>
                </a:cubicBezTo>
                <a:cubicBezTo>
                  <a:pt x="23525" y="619828"/>
                  <a:pt x="21972" y="622768"/>
                  <a:pt x="21480" y="625965"/>
                </a:cubicBezTo>
                <a:cubicBezTo>
                  <a:pt x="19916" y="636128"/>
                  <a:pt x="21086" y="654368"/>
                  <a:pt x="15343" y="665855"/>
                </a:cubicBezTo>
                <a:cubicBezTo>
                  <a:pt x="13694" y="669154"/>
                  <a:pt x="10855" y="671762"/>
                  <a:pt x="9206" y="675061"/>
                </a:cubicBezTo>
                <a:cubicBezTo>
                  <a:pt x="7759" y="677954"/>
                  <a:pt x="6137" y="684266"/>
                  <a:pt x="6137" y="684266"/>
                </a:cubicBezTo>
                <a:lnTo>
                  <a:pt x="0" y="684266"/>
                </a:lnTo>
              </a:path>
            </a:pathLst>
          </a:custGeom>
          <a:noFill/>
          <a:ln w="38100"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Prata" panose="020B0604020202020204" charset="0"/>
              <a:cs typeface="Arial"/>
            </a:endParaRPr>
          </a:p>
        </p:txBody>
      </p:sp>
      <p:sp>
        <p:nvSpPr>
          <p:cNvPr id="60" name="Freeform 41">
            <a:extLst>
              <a:ext uri="{FF2B5EF4-FFF2-40B4-BE49-F238E27FC236}">
                <a16:creationId xmlns:a16="http://schemas.microsoft.com/office/drawing/2014/main" id="{E108C7CD-99CB-4CF4-A434-772350368BCF}"/>
              </a:ext>
            </a:extLst>
          </p:cNvPr>
          <p:cNvSpPr/>
          <p:nvPr/>
        </p:nvSpPr>
        <p:spPr bwMode="auto">
          <a:xfrm>
            <a:off x="5318782" y="1691537"/>
            <a:ext cx="183443" cy="186050"/>
          </a:xfrm>
          <a:custGeom>
            <a:avLst/>
            <a:gdLst>
              <a:gd name="connsiteX0" fmla="*/ 72949 w 183481"/>
              <a:gd name="connsiteY0" fmla="*/ 15 h 185909"/>
              <a:gd name="connsiteX1" fmla="*/ 52852 w 183481"/>
              <a:gd name="connsiteY1" fmla="*/ 55281 h 185909"/>
              <a:gd name="connsiteX2" fmla="*/ 77973 w 183481"/>
              <a:gd name="connsiteY2" fmla="*/ 80401 h 185909"/>
              <a:gd name="connsiteX3" fmla="*/ 88022 w 183481"/>
              <a:gd name="connsiteY3" fmla="*/ 90450 h 185909"/>
              <a:gd name="connsiteX4" fmla="*/ 52852 w 183481"/>
              <a:gd name="connsiteY4" fmla="*/ 115571 h 185909"/>
              <a:gd name="connsiteX5" fmla="*/ 37780 w 183481"/>
              <a:gd name="connsiteY5" fmla="*/ 120595 h 185909"/>
              <a:gd name="connsiteX6" fmla="*/ 22707 w 183481"/>
              <a:gd name="connsiteY6" fmla="*/ 125619 h 185909"/>
              <a:gd name="connsiteX7" fmla="*/ 17683 w 183481"/>
              <a:gd name="connsiteY7" fmla="*/ 140692 h 185909"/>
              <a:gd name="connsiteX8" fmla="*/ 2611 w 183481"/>
              <a:gd name="connsiteY8" fmla="*/ 150740 h 185909"/>
              <a:gd name="connsiteX9" fmla="*/ 22707 w 183481"/>
              <a:gd name="connsiteY9" fmla="*/ 185909 h 185909"/>
              <a:gd name="connsiteX10" fmla="*/ 52852 w 183481"/>
              <a:gd name="connsiteY10" fmla="*/ 180885 h 185909"/>
              <a:gd name="connsiteX11" fmla="*/ 62901 w 183481"/>
              <a:gd name="connsiteY11" fmla="*/ 170837 h 185909"/>
              <a:gd name="connsiteX12" fmla="*/ 42804 w 183481"/>
              <a:gd name="connsiteY12" fmla="*/ 165812 h 185909"/>
              <a:gd name="connsiteX13" fmla="*/ 57877 w 183481"/>
              <a:gd name="connsiteY13" fmla="*/ 155764 h 185909"/>
              <a:gd name="connsiteX14" fmla="*/ 88022 w 183481"/>
              <a:gd name="connsiteY14" fmla="*/ 150740 h 185909"/>
              <a:gd name="connsiteX15" fmla="*/ 98070 w 183481"/>
              <a:gd name="connsiteY15" fmla="*/ 135667 h 185909"/>
              <a:gd name="connsiteX16" fmla="*/ 118167 w 183481"/>
              <a:gd name="connsiteY16" fmla="*/ 140692 h 185909"/>
              <a:gd name="connsiteX17" fmla="*/ 128215 w 183481"/>
              <a:gd name="connsiteY17" fmla="*/ 155764 h 185909"/>
              <a:gd name="connsiteX18" fmla="*/ 173433 w 183481"/>
              <a:gd name="connsiteY18" fmla="*/ 150740 h 185909"/>
              <a:gd name="connsiteX19" fmla="*/ 168408 w 183481"/>
              <a:gd name="connsiteY19" fmla="*/ 135667 h 185909"/>
              <a:gd name="connsiteX20" fmla="*/ 183481 w 183481"/>
              <a:gd name="connsiteY20" fmla="*/ 125619 h 185909"/>
              <a:gd name="connsiteX21" fmla="*/ 168408 w 183481"/>
              <a:gd name="connsiteY21" fmla="*/ 120595 h 185909"/>
              <a:gd name="connsiteX22" fmla="*/ 143288 w 183481"/>
              <a:gd name="connsiteY22" fmla="*/ 115571 h 185909"/>
              <a:gd name="connsiteX23" fmla="*/ 153336 w 183481"/>
              <a:gd name="connsiteY23" fmla="*/ 105522 h 185909"/>
              <a:gd name="connsiteX24" fmla="*/ 178457 w 183481"/>
              <a:gd name="connsiteY24" fmla="*/ 90450 h 185909"/>
              <a:gd name="connsiteX25" fmla="*/ 173433 w 183481"/>
              <a:gd name="connsiteY25" fmla="*/ 60305 h 185909"/>
              <a:gd name="connsiteX26" fmla="*/ 168408 w 183481"/>
              <a:gd name="connsiteY26" fmla="*/ 45232 h 185909"/>
              <a:gd name="connsiteX27" fmla="*/ 158360 w 183481"/>
              <a:gd name="connsiteY27" fmla="*/ 55281 h 185909"/>
              <a:gd name="connsiteX28" fmla="*/ 138263 w 183481"/>
              <a:gd name="connsiteY28" fmla="*/ 90450 h 185909"/>
              <a:gd name="connsiteX29" fmla="*/ 103094 w 183481"/>
              <a:gd name="connsiteY29" fmla="*/ 85426 h 185909"/>
              <a:gd name="connsiteX30" fmla="*/ 88022 w 183481"/>
              <a:gd name="connsiteY30" fmla="*/ 80401 h 185909"/>
              <a:gd name="connsiteX31" fmla="*/ 133239 w 183481"/>
              <a:gd name="connsiteY31" fmla="*/ 65329 h 185909"/>
              <a:gd name="connsiteX32" fmla="*/ 128215 w 183481"/>
              <a:gd name="connsiteY32" fmla="*/ 40208 h 185909"/>
              <a:gd name="connsiteX33" fmla="*/ 98070 w 183481"/>
              <a:gd name="connsiteY33" fmla="*/ 25136 h 185909"/>
              <a:gd name="connsiteX34" fmla="*/ 82998 w 183481"/>
              <a:gd name="connsiteY34" fmla="*/ 55281 h 185909"/>
              <a:gd name="connsiteX35" fmla="*/ 52852 w 183481"/>
              <a:gd name="connsiteY35" fmla="*/ 50256 h 185909"/>
              <a:gd name="connsiteX36" fmla="*/ 72949 w 183481"/>
              <a:gd name="connsiteY36" fmla="*/ 15 h 185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83481" h="185909">
                <a:moveTo>
                  <a:pt x="72949" y="15"/>
                </a:moveTo>
                <a:cubicBezTo>
                  <a:pt x="72949" y="852"/>
                  <a:pt x="32148" y="6973"/>
                  <a:pt x="52852" y="55281"/>
                </a:cubicBezTo>
                <a:cubicBezTo>
                  <a:pt x="57517" y="66165"/>
                  <a:pt x="69599" y="72028"/>
                  <a:pt x="77973" y="80401"/>
                </a:cubicBezTo>
                <a:lnTo>
                  <a:pt x="88022" y="90450"/>
                </a:lnTo>
                <a:cubicBezTo>
                  <a:pt x="79648" y="115571"/>
                  <a:pt x="88022" y="103847"/>
                  <a:pt x="52852" y="115571"/>
                </a:cubicBezTo>
                <a:lnTo>
                  <a:pt x="37780" y="120595"/>
                </a:lnTo>
                <a:lnTo>
                  <a:pt x="22707" y="125619"/>
                </a:lnTo>
                <a:cubicBezTo>
                  <a:pt x="21032" y="130643"/>
                  <a:pt x="20991" y="136556"/>
                  <a:pt x="17683" y="140692"/>
                </a:cubicBezTo>
                <a:cubicBezTo>
                  <a:pt x="13911" y="145407"/>
                  <a:pt x="4075" y="144882"/>
                  <a:pt x="2611" y="150740"/>
                </a:cubicBezTo>
                <a:cubicBezTo>
                  <a:pt x="-5097" y="181574"/>
                  <a:pt x="5042" y="180021"/>
                  <a:pt x="22707" y="185909"/>
                </a:cubicBezTo>
                <a:cubicBezTo>
                  <a:pt x="32755" y="184234"/>
                  <a:pt x="43314" y="184462"/>
                  <a:pt x="52852" y="180885"/>
                </a:cubicBezTo>
                <a:cubicBezTo>
                  <a:pt x="57287" y="179222"/>
                  <a:pt x="65528" y="174778"/>
                  <a:pt x="62901" y="170837"/>
                </a:cubicBezTo>
                <a:cubicBezTo>
                  <a:pt x="59071" y="165091"/>
                  <a:pt x="49503" y="167487"/>
                  <a:pt x="42804" y="165812"/>
                </a:cubicBezTo>
                <a:cubicBezTo>
                  <a:pt x="47828" y="162463"/>
                  <a:pt x="52148" y="157673"/>
                  <a:pt x="57877" y="155764"/>
                </a:cubicBezTo>
                <a:cubicBezTo>
                  <a:pt x="67541" y="152543"/>
                  <a:pt x="78911" y="155296"/>
                  <a:pt x="88022" y="150740"/>
                </a:cubicBezTo>
                <a:cubicBezTo>
                  <a:pt x="93423" y="148040"/>
                  <a:pt x="94721" y="140691"/>
                  <a:pt x="98070" y="135667"/>
                </a:cubicBezTo>
                <a:cubicBezTo>
                  <a:pt x="104769" y="137342"/>
                  <a:pt x="112422" y="136862"/>
                  <a:pt x="118167" y="140692"/>
                </a:cubicBezTo>
                <a:cubicBezTo>
                  <a:pt x="123191" y="144041"/>
                  <a:pt x="122274" y="154684"/>
                  <a:pt x="128215" y="155764"/>
                </a:cubicBezTo>
                <a:cubicBezTo>
                  <a:pt x="143136" y="158477"/>
                  <a:pt x="158360" y="152415"/>
                  <a:pt x="173433" y="150740"/>
                </a:cubicBezTo>
                <a:cubicBezTo>
                  <a:pt x="171758" y="145716"/>
                  <a:pt x="166441" y="140584"/>
                  <a:pt x="168408" y="135667"/>
                </a:cubicBezTo>
                <a:cubicBezTo>
                  <a:pt x="170651" y="130060"/>
                  <a:pt x="183481" y="131657"/>
                  <a:pt x="183481" y="125619"/>
                </a:cubicBezTo>
                <a:cubicBezTo>
                  <a:pt x="183481" y="120323"/>
                  <a:pt x="173546" y="121879"/>
                  <a:pt x="168408" y="120595"/>
                </a:cubicBezTo>
                <a:cubicBezTo>
                  <a:pt x="160124" y="118524"/>
                  <a:pt x="151661" y="117246"/>
                  <a:pt x="143288" y="115571"/>
                </a:cubicBezTo>
                <a:cubicBezTo>
                  <a:pt x="146637" y="112221"/>
                  <a:pt x="149274" y="107959"/>
                  <a:pt x="153336" y="105522"/>
                </a:cubicBezTo>
                <a:cubicBezTo>
                  <a:pt x="185952" y="85951"/>
                  <a:pt x="152990" y="115915"/>
                  <a:pt x="178457" y="90450"/>
                </a:cubicBezTo>
                <a:cubicBezTo>
                  <a:pt x="176782" y="80402"/>
                  <a:pt x="175643" y="70249"/>
                  <a:pt x="173433" y="60305"/>
                </a:cubicBezTo>
                <a:cubicBezTo>
                  <a:pt x="172284" y="55135"/>
                  <a:pt x="173432" y="46907"/>
                  <a:pt x="168408" y="45232"/>
                </a:cubicBezTo>
                <a:cubicBezTo>
                  <a:pt x="163914" y="43734"/>
                  <a:pt x="161709" y="51931"/>
                  <a:pt x="158360" y="55281"/>
                </a:cubicBezTo>
                <a:cubicBezTo>
                  <a:pt x="158188" y="55710"/>
                  <a:pt x="148577" y="89304"/>
                  <a:pt x="138263" y="90450"/>
                </a:cubicBezTo>
                <a:cubicBezTo>
                  <a:pt x="126493" y="91758"/>
                  <a:pt x="114817" y="87101"/>
                  <a:pt x="103094" y="85426"/>
                </a:cubicBezTo>
                <a:cubicBezTo>
                  <a:pt x="98070" y="83751"/>
                  <a:pt x="86347" y="85425"/>
                  <a:pt x="88022" y="80401"/>
                </a:cubicBezTo>
                <a:cubicBezTo>
                  <a:pt x="90993" y="71486"/>
                  <a:pt x="129009" y="66175"/>
                  <a:pt x="133239" y="65329"/>
                </a:cubicBezTo>
                <a:cubicBezTo>
                  <a:pt x="131564" y="56955"/>
                  <a:pt x="132452" y="47622"/>
                  <a:pt x="128215" y="40208"/>
                </a:cubicBezTo>
                <a:cubicBezTo>
                  <a:pt x="123632" y="32187"/>
                  <a:pt x="105806" y="27715"/>
                  <a:pt x="98070" y="25136"/>
                </a:cubicBezTo>
                <a:cubicBezTo>
                  <a:pt x="96314" y="30405"/>
                  <a:pt x="90080" y="53510"/>
                  <a:pt x="82998" y="55281"/>
                </a:cubicBezTo>
                <a:cubicBezTo>
                  <a:pt x="73115" y="57752"/>
                  <a:pt x="62901" y="51931"/>
                  <a:pt x="52852" y="50256"/>
                </a:cubicBezTo>
                <a:cubicBezTo>
                  <a:pt x="46769" y="32007"/>
                  <a:pt x="72949" y="-822"/>
                  <a:pt x="72949" y="15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  <a:headEnd type="none" w="med" len="med"/>
            <a:tailEnd type="none" w="med" len="med"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rata" panose="020B0604020202020204" charset="0"/>
              <a:cs typeface="Arial"/>
            </a:endParaRPr>
          </a:p>
        </p:txBody>
      </p:sp>
      <p:sp>
        <p:nvSpPr>
          <p:cNvPr id="61" name="Freeform 42">
            <a:extLst>
              <a:ext uri="{FF2B5EF4-FFF2-40B4-BE49-F238E27FC236}">
                <a16:creationId xmlns:a16="http://schemas.microsoft.com/office/drawing/2014/main" id="{BF4AE7CC-55A2-4550-BA8A-C5C13CF81D10}"/>
              </a:ext>
            </a:extLst>
          </p:cNvPr>
          <p:cNvSpPr/>
          <p:nvPr/>
        </p:nvSpPr>
        <p:spPr bwMode="auto">
          <a:xfrm>
            <a:off x="5579258" y="3176686"/>
            <a:ext cx="131518" cy="154305"/>
          </a:xfrm>
          <a:custGeom>
            <a:avLst/>
            <a:gdLst>
              <a:gd name="connsiteX0" fmla="*/ 131490 w 131518"/>
              <a:gd name="connsiteY0" fmla="*/ 108585 h 154305"/>
              <a:gd name="connsiteX1" fmla="*/ 125775 w 131518"/>
              <a:gd name="connsiteY1" fmla="*/ 99060 h 154305"/>
              <a:gd name="connsiteX2" fmla="*/ 123870 w 131518"/>
              <a:gd name="connsiteY2" fmla="*/ 87630 h 154305"/>
              <a:gd name="connsiteX3" fmla="*/ 114345 w 131518"/>
              <a:gd name="connsiteY3" fmla="*/ 78105 h 154305"/>
              <a:gd name="connsiteX4" fmla="*/ 110535 w 131518"/>
              <a:gd name="connsiteY4" fmla="*/ 66675 h 154305"/>
              <a:gd name="connsiteX5" fmla="*/ 106725 w 131518"/>
              <a:gd name="connsiteY5" fmla="*/ 60960 h 154305"/>
              <a:gd name="connsiteX6" fmla="*/ 101010 w 131518"/>
              <a:gd name="connsiteY6" fmla="*/ 49530 h 154305"/>
              <a:gd name="connsiteX7" fmla="*/ 91485 w 131518"/>
              <a:gd name="connsiteY7" fmla="*/ 47625 h 154305"/>
              <a:gd name="connsiteX8" fmla="*/ 85770 w 131518"/>
              <a:gd name="connsiteY8" fmla="*/ 41910 h 154305"/>
              <a:gd name="connsiteX9" fmla="*/ 81960 w 131518"/>
              <a:gd name="connsiteY9" fmla="*/ 30480 h 154305"/>
              <a:gd name="connsiteX10" fmla="*/ 76245 w 131518"/>
              <a:gd name="connsiteY10" fmla="*/ 24765 h 154305"/>
              <a:gd name="connsiteX11" fmla="*/ 72435 w 131518"/>
              <a:gd name="connsiteY11" fmla="*/ 19050 h 154305"/>
              <a:gd name="connsiteX12" fmla="*/ 66720 w 131518"/>
              <a:gd name="connsiteY12" fmla="*/ 15240 h 154305"/>
              <a:gd name="connsiteX13" fmla="*/ 64815 w 131518"/>
              <a:gd name="connsiteY13" fmla="*/ 9525 h 154305"/>
              <a:gd name="connsiteX14" fmla="*/ 53385 w 131518"/>
              <a:gd name="connsiteY14" fmla="*/ 3810 h 154305"/>
              <a:gd name="connsiteX15" fmla="*/ 47670 w 131518"/>
              <a:gd name="connsiteY15" fmla="*/ 0 h 154305"/>
              <a:gd name="connsiteX16" fmla="*/ 49575 w 131518"/>
              <a:gd name="connsiteY16" fmla="*/ 5715 h 154305"/>
              <a:gd name="connsiteX17" fmla="*/ 55290 w 131518"/>
              <a:gd name="connsiteY17" fmla="*/ 17145 h 154305"/>
              <a:gd name="connsiteX18" fmla="*/ 53385 w 131518"/>
              <a:gd name="connsiteY18" fmla="*/ 22860 h 154305"/>
              <a:gd name="connsiteX19" fmla="*/ 47670 w 131518"/>
              <a:gd name="connsiteY19" fmla="*/ 24765 h 154305"/>
              <a:gd name="connsiteX20" fmla="*/ 36240 w 131518"/>
              <a:gd name="connsiteY20" fmla="*/ 26670 h 154305"/>
              <a:gd name="connsiteX21" fmla="*/ 34335 w 131518"/>
              <a:gd name="connsiteY21" fmla="*/ 38100 h 154305"/>
              <a:gd name="connsiteX22" fmla="*/ 13380 w 131518"/>
              <a:gd name="connsiteY22" fmla="*/ 41910 h 154305"/>
              <a:gd name="connsiteX23" fmla="*/ 19095 w 131518"/>
              <a:gd name="connsiteY23" fmla="*/ 45720 h 154305"/>
              <a:gd name="connsiteX24" fmla="*/ 28620 w 131518"/>
              <a:gd name="connsiteY24" fmla="*/ 47625 h 154305"/>
              <a:gd name="connsiteX25" fmla="*/ 34335 w 131518"/>
              <a:gd name="connsiteY25" fmla="*/ 49530 h 154305"/>
              <a:gd name="connsiteX26" fmla="*/ 22905 w 131518"/>
              <a:gd name="connsiteY26" fmla="*/ 57150 h 154305"/>
              <a:gd name="connsiteX27" fmla="*/ 15285 w 131518"/>
              <a:gd name="connsiteY27" fmla="*/ 55245 h 154305"/>
              <a:gd name="connsiteX28" fmla="*/ 9570 w 131518"/>
              <a:gd name="connsiteY28" fmla="*/ 55245 h 154305"/>
              <a:gd name="connsiteX29" fmla="*/ 3855 w 131518"/>
              <a:gd name="connsiteY29" fmla="*/ 57150 h 154305"/>
              <a:gd name="connsiteX30" fmla="*/ 45 w 131518"/>
              <a:gd name="connsiteY30" fmla="*/ 62865 h 154305"/>
              <a:gd name="connsiteX31" fmla="*/ 13380 w 131518"/>
              <a:gd name="connsiteY31" fmla="*/ 68580 h 154305"/>
              <a:gd name="connsiteX32" fmla="*/ 17190 w 131518"/>
              <a:gd name="connsiteY32" fmla="*/ 78105 h 154305"/>
              <a:gd name="connsiteX33" fmla="*/ 21000 w 131518"/>
              <a:gd name="connsiteY33" fmla="*/ 72390 h 154305"/>
              <a:gd name="connsiteX34" fmla="*/ 26715 w 131518"/>
              <a:gd name="connsiteY34" fmla="*/ 60960 h 154305"/>
              <a:gd name="connsiteX35" fmla="*/ 38145 w 131518"/>
              <a:gd name="connsiteY35" fmla="*/ 62865 h 154305"/>
              <a:gd name="connsiteX36" fmla="*/ 40050 w 131518"/>
              <a:gd name="connsiteY36" fmla="*/ 68580 h 154305"/>
              <a:gd name="connsiteX37" fmla="*/ 32430 w 131518"/>
              <a:gd name="connsiteY37" fmla="*/ 95250 h 154305"/>
              <a:gd name="connsiteX38" fmla="*/ 40050 w 131518"/>
              <a:gd name="connsiteY38" fmla="*/ 102870 h 154305"/>
              <a:gd name="connsiteX39" fmla="*/ 43860 w 131518"/>
              <a:gd name="connsiteY39" fmla="*/ 108585 h 154305"/>
              <a:gd name="connsiteX40" fmla="*/ 55290 w 131518"/>
              <a:gd name="connsiteY40" fmla="*/ 112395 h 154305"/>
              <a:gd name="connsiteX41" fmla="*/ 59100 w 131518"/>
              <a:gd name="connsiteY41" fmla="*/ 123825 h 154305"/>
              <a:gd name="connsiteX42" fmla="*/ 61005 w 131518"/>
              <a:gd name="connsiteY42" fmla="*/ 129540 h 154305"/>
              <a:gd name="connsiteX43" fmla="*/ 62910 w 131518"/>
              <a:gd name="connsiteY43" fmla="*/ 139065 h 154305"/>
              <a:gd name="connsiteX44" fmla="*/ 68625 w 131518"/>
              <a:gd name="connsiteY44" fmla="*/ 142875 h 154305"/>
              <a:gd name="connsiteX45" fmla="*/ 70530 w 131518"/>
              <a:gd name="connsiteY45" fmla="*/ 148590 h 154305"/>
              <a:gd name="connsiteX46" fmla="*/ 68625 w 131518"/>
              <a:gd name="connsiteY46" fmla="*/ 154305 h 154305"/>
              <a:gd name="connsiteX47" fmla="*/ 72435 w 131518"/>
              <a:gd name="connsiteY47" fmla="*/ 148590 h 154305"/>
              <a:gd name="connsiteX48" fmla="*/ 89580 w 131518"/>
              <a:gd name="connsiteY48" fmla="*/ 142875 h 154305"/>
              <a:gd name="connsiteX49" fmla="*/ 87675 w 131518"/>
              <a:gd name="connsiteY49" fmla="*/ 127635 h 154305"/>
              <a:gd name="connsiteX50" fmla="*/ 76245 w 131518"/>
              <a:gd name="connsiteY50" fmla="*/ 123825 h 154305"/>
              <a:gd name="connsiteX51" fmla="*/ 78150 w 131518"/>
              <a:gd name="connsiteY51" fmla="*/ 114300 h 154305"/>
              <a:gd name="connsiteX52" fmla="*/ 81960 w 131518"/>
              <a:gd name="connsiteY52" fmla="*/ 108585 h 154305"/>
              <a:gd name="connsiteX53" fmla="*/ 80055 w 131518"/>
              <a:gd name="connsiteY53" fmla="*/ 100965 h 154305"/>
              <a:gd name="connsiteX54" fmla="*/ 87675 w 131518"/>
              <a:gd name="connsiteY54" fmla="*/ 102870 h 154305"/>
              <a:gd name="connsiteX55" fmla="*/ 97200 w 131518"/>
              <a:gd name="connsiteY55" fmla="*/ 112395 h 154305"/>
              <a:gd name="connsiteX56" fmla="*/ 101010 w 131518"/>
              <a:gd name="connsiteY56" fmla="*/ 100965 h 154305"/>
              <a:gd name="connsiteX57" fmla="*/ 106725 w 131518"/>
              <a:gd name="connsiteY57" fmla="*/ 99060 h 154305"/>
              <a:gd name="connsiteX58" fmla="*/ 112440 w 131518"/>
              <a:gd name="connsiteY58" fmla="*/ 100965 h 154305"/>
              <a:gd name="connsiteX59" fmla="*/ 127680 w 131518"/>
              <a:gd name="connsiteY59" fmla="*/ 110490 h 154305"/>
              <a:gd name="connsiteX60" fmla="*/ 131490 w 131518"/>
              <a:gd name="connsiteY60" fmla="*/ 108585 h 15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131518" h="154305">
                <a:moveTo>
                  <a:pt x="131490" y="108585"/>
                </a:moveTo>
                <a:cubicBezTo>
                  <a:pt x="131173" y="106680"/>
                  <a:pt x="127040" y="102540"/>
                  <a:pt x="125775" y="99060"/>
                </a:cubicBezTo>
                <a:cubicBezTo>
                  <a:pt x="124455" y="95430"/>
                  <a:pt x="125091" y="91294"/>
                  <a:pt x="123870" y="87630"/>
                </a:cubicBezTo>
                <a:cubicBezTo>
                  <a:pt x="122056" y="82187"/>
                  <a:pt x="118699" y="81008"/>
                  <a:pt x="114345" y="78105"/>
                </a:cubicBezTo>
                <a:cubicBezTo>
                  <a:pt x="113075" y="74295"/>
                  <a:pt x="112763" y="70017"/>
                  <a:pt x="110535" y="66675"/>
                </a:cubicBezTo>
                <a:cubicBezTo>
                  <a:pt x="109265" y="64770"/>
                  <a:pt x="107749" y="63008"/>
                  <a:pt x="106725" y="60960"/>
                </a:cubicBezTo>
                <a:cubicBezTo>
                  <a:pt x="105063" y="57635"/>
                  <a:pt x="104832" y="51714"/>
                  <a:pt x="101010" y="49530"/>
                </a:cubicBezTo>
                <a:cubicBezTo>
                  <a:pt x="98199" y="47924"/>
                  <a:pt x="94660" y="48260"/>
                  <a:pt x="91485" y="47625"/>
                </a:cubicBezTo>
                <a:cubicBezTo>
                  <a:pt x="89580" y="45720"/>
                  <a:pt x="87078" y="44265"/>
                  <a:pt x="85770" y="41910"/>
                </a:cubicBezTo>
                <a:cubicBezTo>
                  <a:pt x="83820" y="38399"/>
                  <a:pt x="84800" y="33320"/>
                  <a:pt x="81960" y="30480"/>
                </a:cubicBezTo>
                <a:cubicBezTo>
                  <a:pt x="80055" y="28575"/>
                  <a:pt x="77970" y="26835"/>
                  <a:pt x="76245" y="24765"/>
                </a:cubicBezTo>
                <a:cubicBezTo>
                  <a:pt x="74779" y="23006"/>
                  <a:pt x="74054" y="20669"/>
                  <a:pt x="72435" y="19050"/>
                </a:cubicBezTo>
                <a:cubicBezTo>
                  <a:pt x="70816" y="17431"/>
                  <a:pt x="68625" y="16510"/>
                  <a:pt x="66720" y="15240"/>
                </a:cubicBezTo>
                <a:cubicBezTo>
                  <a:pt x="66085" y="13335"/>
                  <a:pt x="66069" y="11093"/>
                  <a:pt x="64815" y="9525"/>
                </a:cubicBezTo>
                <a:cubicBezTo>
                  <a:pt x="61175" y="4975"/>
                  <a:pt x="57986" y="6111"/>
                  <a:pt x="53385" y="3810"/>
                </a:cubicBezTo>
                <a:cubicBezTo>
                  <a:pt x="51337" y="2786"/>
                  <a:pt x="49575" y="1270"/>
                  <a:pt x="47670" y="0"/>
                </a:cubicBezTo>
                <a:cubicBezTo>
                  <a:pt x="48305" y="1905"/>
                  <a:pt x="48677" y="3919"/>
                  <a:pt x="49575" y="5715"/>
                </a:cubicBezTo>
                <a:cubicBezTo>
                  <a:pt x="56961" y="20487"/>
                  <a:pt x="50502" y="2780"/>
                  <a:pt x="55290" y="17145"/>
                </a:cubicBezTo>
                <a:cubicBezTo>
                  <a:pt x="54655" y="19050"/>
                  <a:pt x="54805" y="21440"/>
                  <a:pt x="53385" y="22860"/>
                </a:cubicBezTo>
                <a:cubicBezTo>
                  <a:pt x="51965" y="24280"/>
                  <a:pt x="49630" y="24329"/>
                  <a:pt x="47670" y="24765"/>
                </a:cubicBezTo>
                <a:cubicBezTo>
                  <a:pt x="43899" y="25603"/>
                  <a:pt x="40050" y="26035"/>
                  <a:pt x="36240" y="26670"/>
                </a:cubicBezTo>
                <a:cubicBezTo>
                  <a:pt x="35605" y="30480"/>
                  <a:pt x="37790" y="36373"/>
                  <a:pt x="34335" y="38100"/>
                </a:cubicBezTo>
                <a:cubicBezTo>
                  <a:pt x="3046" y="53744"/>
                  <a:pt x="25105" y="24322"/>
                  <a:pt x="13380" y="41910"/>
                </a:cubicBezTo>
                <a:cubicBezTo>
                  <a:pt x="15285" y="43180"/>
                  <a:pt x="16951" y="44916"/>
                  <a:pt x="19095" y="45720"/>
                </a:cubicBezTo>
                <a:cubicBezTo>
                  <a:pt x="22127" y="46857"/>
                  <a:pt x="25479" y="46840"/>
                  <a:pt x="28620" y="47625"/>
                </a:cubicBezTo>
                <a:cubicBezTo>
                  <a:pt x="30568" y="48112"/>
                  <a:pt x="32430" y="48895"/>
                  <a:pt x="34335" y="49530"/>
                </a:cubicBezTo>
                <a:cubicBezTo>
                  <a:pt x="30899" y="52966"/>
                  <a:pt x="28419" y="57150"/>
                  <a:pt x="22905" y="57150"/>
                </a:cubicBezTo>
                <a:cubicBezTo>
                  <a:pt x="20287" y="57150"/>
                  <a:pt x="17825" y="55880"/>
                  <a:pt x="15285" y="55245"/>
                </a:cubicBezTo>
                <a:cubicBezTo>
                  <a:pt x="7963" y="44262"/>
                  <a:pt x="14302" y="50513"/>
                  <a:pt x="9570" y="55245"/>
                </a:cubicBezTo>
                <a:cubicBezTo>
                  <a:pt x="8150" y="56665"/>
                  <a:pt x="5760" y="56515"/>
                  <a:pt x="3855" y="57150"/>
                </a:cubicBezTo>
                <a:cubicBezTo>
                  <a:pt x="2585" y="59055"/>
                  <a:pt x="-404" y="60620"/>
                  <a:pt x="45" y="62865"/>
                </a:cubicBezTo>
                <a:cubicBezTo>
                  <a:pt x="737" y="66327"/>
                  <a:pt x="11774" y="68178"/>
                  <a:pt x="13380" y="68580"/>
                </a:cubicBezTo>
                <a:cubicBezTo>
                  <a:pt x="12756" y="70452"/>
                  <a:pt x="7518" y="80039"/>
                  <a:pt x="17190" y="78105"/>
                </a:cubicBezTo>
                <a:cubicBezTo>
                  <a:pt x="19435" y="77656"/>
                  <a:pt x="19976" y="74438"/>
                  <a:pt x="21000" y="72390"/>
                </a:cubicBezTo>
                <a:cubicBezTo>
                  <a:pt x="28887" y="56616"/>
                  <a:pt x="15796" y="77338"/>
                  <a:pt x="26715" y="60960"/>
                </a:cubicBezTo>
                <a:cubicBezTo>
                  <a:pt x="30525" y="61595"/>
                  <a:pt x="34791" y="60949"/>
                  <a:pt x="38145" y="62865"/>
                </a:cubicBezTo>
                <a:cubicBezTo>
                  <a:pt x="39888" y="63861"/>
                  <a:pt x="40050" y="66572"/>
                  <a:pt x="40050" y="68580"/>
                </a:cubicBezTo>
                <a:cubicBezTo>
                  <a:pt x="40050" y="90069"/>
                  <a:pt x="42279" y="85401"/>
                  <a:pt x="32430" y="95250"/>
                </a:cubicBezTo>
                <a:cubicBezTo>
                  <a:pt x="36586" y="107719"/>
                  <a:pt x="30814" y="95481"/>
                  <a:pt x="40050" y="102870"/>
                </a:cubicBezTo>
                <a:cubicBezTo>
                  <a:pt x="41838" y="104300"/>
                  <a:pt x="41918" y="107372"/>
                  <a:pt x="43860" y="108585"/>
                </a:cubicBezTo>
                <a:cubicBezTo>
                  <a:pt x="47266" y="110714"/>
                  <a:pt x="55290" y="112395"/>
                  <a:pt x="55290" y="112395"/>
                </a:cubicBezTo>
                <a:lnTo>
                  <a:pt x="59100" y="123825"/>
                </a:lnTo>
                <a:cubicBezTo>
                  <a:pt x="59735" y="125730"/>
                  <a:pt x="60611" y="127571"/>
                  <a:pt x="61005" y="129540"/>
                </a:cubicBezTo>
                <a:cubicBezTo>
                  <a:pt x="61640" y="132715"/>
                  <a:pt x="61304" y="136254"/>
                  <a:pt x="62910" y="139065"/>
                </a:cubicBezTo>
                <a:cubicBezTo>
                  <a:pt x="64046" y="141053"/>
                  <a:pt x="66720" y="141605"/>
                  <a:pt x="68625" y="142875"/>
                </a:cubicBezTo>
                <a:cubicBezTo>
                  <a:pt x="69260" y="144780"/>
                  <a:pt x="70530" y="146582"/>
                  <a:pt x="70530" y="148590"/>
                </a:cubicBezTo>
                <a:cubicBezTo>
                  <a:pt x="70530" y="150598"/>
                  <a:pt x="68625" y="154305"/>
                  <a:pt x="68625" y="154305"/>
                </a:cubicBezTo>
                <a:cubicBezTo>
                  <a:pt x="69895" y="152400"/>
                  <a:pt x="70816" y="150209"/>
                  <a:pt x="72435" y="148590"/>
                </a:cubicBezTo>
                <a:cubicBezTo>
                  <a:pt x="77792" y="143233"/>
                  <a:pt x="81917" y="144152"/>
                  <a:pt x="89580" y="142875"/>
                </a:cubicBezTo>
                <a:cubicBezTo>
                  <a:pt x="88945" y="137795"/>
                  <a:pt x="90611" y="131829"/>
                  <a:pt x="87675" y="127635"/>
                </a:cubicBezTo>
                <a:cubicBezTo>
                  <a:pt x="85372" y="124345"/>
                  <a:pt x="76245" y="123825"/>
                  <a:pt x="76245" y="123825"/>
                </a:cubicBezTo>
                <a:cubicBezTo>
                  <a:pt x="76880" y="120650"/>
                  <a:pt x="77013" y="117332"/>
                  <a:pt x="78150" y="114300"/>
                </a:cubicBezTo>
                <a:cubicBezTo>
                  <a:pt x="78954" y="112156"/>
                  <a:pt x="81636" y="110852"/>
                  <a:pt x="81960" y="108585"/>
                </a:cubicBezTo>
                <a:cubicBezTo>
                  <a:pt x="82330" y="105993"/>
                  <a:pt x="78204" y="102816"/>
                  <a:pt x="80055" y="100965"/>
                </a:cubicBezTo>
                <a:cubicBezTo>
                  <a:pt x="81906" y="99114"/>
                  <a:pt x="85135" y="102235"/>
                  <a:pt x="87675" y="102870"/>
                </a:cubicBezTo>
                <a:cubicBezTo>
                  <a:pt x="87896" y="103201"/>
                  <a:pt x="94439" y="114604"/>
                  <a:pt x="97200" y="112395"/>
                </a:cubicBezTo>
                <a:cubicBezTo>
                  <a:pt x="100336" y="109886"/>
                  <a:pt x="97200" y="102235"/>
                  <a:pt x="101010" y="100965"/>
                </a:cubicBezTo>
                <a:lnTo>
                  <a:pt x="106725" y="99060"/>
                </a:lnTo>
                <a:cubicBezTo>
                  <a:pt x="108630" y="99695"/>
                  <a:pt x="111444" y="99222"/>
                  <a:pt x="112440" y="100965"/>
                </a:cubicBezTo>
                <a:cubicBezTo>
                  <a:pt x="119126" y="112665"/>
                  <a:pt x="105822" y="117776"/>
                  <a:pt x="127680" y="110490"/>
                </a:cubicBezTo>
                <a:cubicBezTo>
                  <a:pt x="129384" y="109922"/>
                  <a:pt x="131807" y="110490"/>
                  <a:pt x="131490" y="108585"/>
                </a:cubicBezTo>
                <a:close/>
              </a:path>
            </a:pathLst>
          </a:custGeom>
          <a:solidFill>
            <a:srgbClr val="00B0F0"/>
          </a:solidFill>
          <a:ln>
            <a:solidFill>
              <a:srgbClr val="00B0F0"/>
            </a:solidFill>
            <a:headEnd type="none" w="med" len="med"/>
            <a:tailEnd type="none" w="med" len="med"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rata" panose="020B0604020202020204" charset="0"/>
              <a:cs typeface="Arial"/>
            </a:endParaRPr>
          </a:p>
        </p:txBody>
      </p:sp>
      <p:sp>
        <p:nvSpPr>
          <p:cNvPr id="62" name="Rectangle 6">
            <a:extLst>
              <a:ext uri="{FF2B5EF4-FFF2-40B4-BE49-F238E27FC236}">
                <a16:creationId xmlns:a16="http://schemas.microsoft.com/office/drawing/2014/main" id="{9374A87F-492D-433E-9FA9-A7EADB602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8983" y="977264"/>
            <a:ext cx="1265434" cy="95154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87312" tIns="44450" rIns="87312" bIns="44450">
            <a:spAutoFit/>
          </a:bodyPr>
          <a:lstStyle/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Sacramento &amp;</a:t>
            </a:r>
          </a:p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 Feather Rivers</a:t>
            </a:r>
          </a:p>
        </p:txBody>
      </p:sp>
      <p:sp>
        <p:nvSpPr>
          <p:cNvPr id="63" name="Rectangle 6">
            <a:extLst>
              <a:ext uri="{FF2B5EF4-FFF2-40B4-BE49-F238E27FC236}">
                <a16:creationId xmlns:a16="http://schemas.microsoft.com/office/drawing/2014/main" id="{3DB4B980-8943-4CA7-8FBB-8FD9B4FD1A49}"/>
              </a:ext>
            </a:extLst>
          </p:cNvPr>
          <p:cNvSpPr>
            <a:spLocks noChangeArrowheads="1"/>
          </p:cNvSpPr>
          <p:nvPr/>
        </p:nvSpPr>
        <p:spPr bwMode="auto">
          <a:xfrm rot="3192258">
            <a:off x="5502161" y="3255108"/>
            <a:ext cx="1225676" cy="33598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87312" tIns="44450" rIns="87312" bIns="44450">
            <a:spAutoFit/>
          </a:bodyPr>
          <a:lstStyle/>
          <a:p>
            <a:pPr marL="0" marR="0" lvl="0" indent="0" algn="l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California 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D7B1B17-0D7E-4A98-ADDF-8025EE612D5E}"/>
              </a:ext>
            </a:extLst>
          </p:cNvPr>
          <p:cNvGrpSpPr/>
          <p:nvPr/>
        </p:nvGrpSpPr>
        <p:grpSpPr>
          <a:xfrm>
            <a:off x="5148213" y="1236778"/>
            <a:ext cx="248172" cy="1246147"/>
            <a:chOff x="2657061" y="2196548"/>
            <a:chExt cx="248172" cy="1246147"/>
          </a:xfrm>
        </p:grpSpPr>
        <p:sp>
          <p:nvSpPr>
            <p:cNvPr id="65" name="Freeform 47">
              <a:extLst>
                <a:ext uri="{FF2B5EF4-FFF2-40B4-BE49-F238E27FC236}">
                  <a16:creationId xmlns:a16="http://schemas.microsoft.com/office/drawing/2014/main" id="{413D34A4-6CB3-4550-9611-15FD0BCC91CB}"/>
                </a:ext>
              </a:extLst>
            </p:cNvPr>
            <p:cNvSpPr/>
            <p:nvPr/>
          </p:nvSpPr>
          <p:spPr bwMode="auto">
            <a:xfrm>
              <a:off x="2823063" y="2837357"/>
              <a:ext cx="82170" cy="605338"/>
            </a:xfrm>
            <a:custGeom>
              <a:avLst/>
              <a:gdLst>
                <a:gd name="connsiteX0" fmla="*/ 25283 w 82170"/>
                <a:gd name="connsiteY0" fmla="*/ 2761 h 605338"/>
                <a:gd name="connsiteX1" fmla="*/ 14749 w 82170"/>
                <a:gd name="connsiteY1" fmla="*/ 654 h 605338"/>
                <a:gd name="connsiteX2" fmla="*/ 10535 w 82170"/>
                <a:gd name="connsiteY2" fmla="*/ 13296 h 605338"/>
                <a:gd name="connsiteX3" fmla="*/ 0 w 82170"/>
                <a:gd name="connsiteY3" fmla="*/ 32258 h 605338"/>
                <a:gd name="connsiteX4" fmla="*/ 4214 w 82170"/>
                <a:gd name="connsiteY4" fmla="*/ 51220 h 605338"/>
                <a:gd name="connsiteX5" fmla="*/ 10535 w 82170"/>
                <a:gd name="connsiteY5" fmla="*/ 55434 h 605338"/>
                <a:gd name="connsiteX6" fmla="*/ 16856 w 82170"/>
                <a:gd name="connsiteY6" fmla="*/ 61755 h 605338"/>
                <a:gd name="connsiteX7" fmla="*/ 29497 w 82170"/>
                <a:gd name="connsiteY7" fmla="*/ 70182 h 605338"/>
                <a:gd name="connsiteX8" fmla="*/ 31604 w 82170"/>
                <a:gd name="connsiteY8" fmla="*/ 76503 h 605338"/>
                <a:gd name="connsiteX9" fmla="*/ 35818 w 82170"/>
                <a:gd name="connsiteY9" fmla="*/ 82824 h 605338"/>
                <a:gd name="connsiteX10" fmla="*/ 42139 w 82170"/>
                <a:gd name="connsiteY10" fmla="*/ 101786 h 605338"/>
                <a:gd name="connsiteX11" fmla="*/ 44246 w 82170"/>
                <a:gd name="connsiteY11" fmla="*/ 141817 h 605338"/>
                <a:gd name="connsiteX12" fmla="*/ 48459 w 82170"/>
                <a:gd name="connsiteY12" fmla="*/ 148138 h 605338"/>
                <a:gd name="connsiteX13" fmla="*/ 54780 w 82170"/>
                <a:gd name="connsiteY13" fmla="*/ 162886 h 605338"/>
                <a:gd name="connsiteX14" fmla="*/ 61101 w 82170"/>
                <a:gd name="connsiteY14" fmla="*/ 169207 h 605338"/>
                <a:gd name="connsiteX15" fmla="*/ 54780 w 82170"/>
                <a:gd name="connsiteY15" fmla="*/ 226094 h 605338"/>
                <a:gd name="connsiteX16" fmla="*/ 50566 w 82170"/>
                <a:gd name="connsiteY16" fmla="*/ 232414 h 605338"/>
                <a:gd name="connsiteX17" fmla="*/ 50566 w 82170"/>
                <a:gd name="connsiteY17" fmla="*/ 287194 h 605338"/>
                <a:gd name="connsiteX18" fmla="*/ 58994 w 82170"/>
                <a:gd name="connsiteY18" fmla="*/ 301943 h 605338"/>
                <a:gd name="connsiteX19" fmla="*/ 61101 w 82170"/>
                <a:gd name="connsiteY19" fmla="*/ 308263 h 605338"/>
                <a:gd name="connsiteX20" fmla="*/ 50566 w 82170"/>
                <a:gd name="connsiteY20" fmla="*/ 339867 h 605338"/>
                <a:gd name="connsiteX21" fmla="*/ 46353 w 82170"/>
                <a:gd name="connsiteY21" fmla="*/ 346188 h 605338"/>
                <a:gd name="connsiteX22" fmla="*/ 42139 w 82170"/>
                <a:gd name="connsiteY22" fmla="*/ 352508 h 605338"/>
                <a:gd name="connsiteX23" fmla="*/ 40032 w 82170"/>
                <a:gd name="connsiteY23" fmla="*/ 358829 h 605338"/>
                <a:gd name="connsiteX24" fmla="*/ 33711 w 82170"/>
                <a:gd name="connsiteY24" fmla="*/ 371471 h 605338"/>
                <a:gd name="connsiteX25" fmla="*/ 29497 w 82170"/>
                <a:gd name="connsiteY25" fmla="*/ 388326 h 605338"/>
                <a:gd name="connsiteX26" fmla="*/ 35818 w 82170"/>
                <a:gd name="connsiteY26" fmla="*/ 405181 h 605338"/>
                <a:gd name="connsiteX27" fmla="*/ 40032 w 82170"/>
                <a:gd name="connsiteY27" fmla="*/ 413609 h 605338"/>
                <a:gd name="connsiteX28" fmla="*/ 58994 w 82170"/>
                <a:gd name="connsiteY28" fmla="*/ 424143 h 605338"/>
                <a:gd name="connsiteX29" fmla="*/ 65315 w 82170"/>
                <a:gd name="connsiteY29" fmla="*/ 430464 h 605338"/>
                <a:gd name="connsiteX30" fmla="*/ 69529 w 82170"/>
                <a:gd name="connsiteY30" fmla="*/ 438892 h 605338"/>
                <a:gd name="connsiteX31" fmla="*/ 71636 w 82170"/>
                <a:gd name="connsiteY31" fmla="*/ 445213 h 605338"/>
                <a:gd name="connsiteX32" fmla="*/ 77956 w 82170"/>
                <a:gd name="connsiteY32" fmla="*/ 451533 h 605338"/>
                <a:gd name="connsiteX33" fmla="*/ 82170 w 82170"/>
                <a:gd name="connsiteY33" fmla="*/ 457854 h 605338"/>
                <a:gd name="connsiteX34" fmla="*/ 80063 w 82170"/>
                <a:gd name="connsiteY34" fmla="*/ 481030 h 605338"/>
                <a:gd name="connsiteX35" fmla="*/ 65315 w 82170"/>
                <a:gd name="connsiteY35" fmla="*/ 499992 h 605338"/>
                <a:gd name="connsiteX36" fmla="*/ 56887 w 82170"/>
                <a:gd name="connsiteY36" fmla="*/ 512634 h 605338"/>
                <a:gd name="connsiteX37" fmla="*/ 52673 w 82170"/>
                <a:gd name="connsiteY37" fmla="*/ 525275 h 605338"/>
                <a:gd name="connsiteX38" fmla="*/ 56887 w 82170"/>
                <a:gd name="connsiteY38" fmla="*/ 582162 h 605338"/>
                <a:gd name="connsiteX39" fmla="*/ 61101 w 82170"/>
                <a:gd name="connsiteY39" fmla="*/ 594803 h 605338"/>
                <a:gd name="connsiteX40" fmla="*/ 63208 w 82170"/>
                <a:gd name="connsiteY40" fmla="*/ 601124 h 605338"/>
                <a:gd name="connsiteX41" fmla="*/ 63208 w 82170"/>
                <a:gd name="connsiteY41" fmla="*/ 605338 h 605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82170" h="605338">
                  <a:moveTo>
                    <a:pt x="25283" y="2761"/>
                  </a:moveTo>
                  <a:cubicBezTo>
                    <a:pt x="21772" y="2059"/>
                    <a:pt x="17663" y="-1427"/>
                    <a:pt x="14749" y="654"/>
                  </a:cubicBezTo>
                  <a:cubicBezTo>
                    <a:pt x="11135" y="3236"/>
                    <a:pt x="12999" y="9600"/>
                    <a:pt x="10535" y="13296"/>
                  </a:cubicBezTo>
                  <a:cubicBezTo>
                    <a:pt x="875" y="27785"/>
                    <a:pt x="3708" y="21133"/>
                    <a:pt x="0" y="32258"/>
                  </a:cubicBezTo>
                  <a:cubicBezTo>
                    <a:pt x="22" y="32388"/>
                    <a:pt x="2030" y="48490"/>
                    <a:pt x="4214" y="51220"/>
                  </a:cubicBezTo>
                  <a:cubicBezTo>
                    <a:pt x="5796" y="53197"/>
                    <a:pt x="8590" y="53813"/>
                    <a:pt x="10535" y="55434"/>
                  </a:cubicBezTo>
                  <a:cubicBezTo>
                    <a:pt x="12824" y="57342"/>
                    <a:pt x="14504" y="59926"/>
                    <a:pt x="16856" y="61755"/>
                  </a:cubicBezTo>
                  <a:cubicBezTo>
                    <a:pt x="20853" y="64864"/>
                    <a:pt x="29497" y="70182"/>
                    <a:pt x="29497" y="70182"/>
                  </a:cubicBezTo>
                  <a:cubicBezTo>
                    <a:pt x="30199" y="72289"/>
                    <a:pt x="30611" y="74517"/>
                    <a:pt x="31604" y="76503"/>
                  </a:cubicBezTo>
                  <a:cubicBezTo>
                    <a:pt x="32736" y="78768"/>
                    <a:pt x="34929" y="80453"/>
                    <a:pt x="35818" y="82824"/>
                  </a:cubicBezTo>
                  <a:cubicBezTo>
                    <a:pt x="48073" y="115501"/>
                    <a:pt x="27963" y="73434"/>
                    <a:pt x="42139" y="101786"/>
                  </a:cubicBezTo>
                  <a:cubicBezTo>
                    <a:pt x="42841" y="115130"/>
                    <a:pt x="42441" y="128577"/>
                    <a:pt x="44246" y="141817"/>
                  </a:cubicBezTo>
                  <a:cubicBezTo>
                    <a:pt x="44588" y="144326"/>
                    <a:pt x="47327" y="145873"/>
                    <a:pt x="48459" y="148138"/>
                  </a:cubicBezTo>
                  <a:cubicBezTo>
                    <a:pt x="53042" y="157305"/>
                    <a:pt x="47476" y="152661"/>
                    <a:pt x="54780" y="162886"/>
                  </a:cubicBezTo>
                  <a:cubicBezTo>
                    <a:pt x="56512" y="165311"/>
                    <a:pt x="58994" y="167100"/>
                    <a:pt x="61101" y="169207"/>
                  </a:cubicBezTo>
                  <a:cubicBezTo>
                    <a:pt x="61054" y="170183"/>
                    <a:pt x="62980" y="213796"/>
                    <a:pt x="54780" y="226094"/>
                  </a:cubicBezTo>
                  <a:lnTo>
                    <a:pt x="50566" y="232414"/>
                  </a:lnTo>
                  <a:cubicBezTo>
                    <a:pt x="43699" y="253014"/>
                    <a:pt x="45792" y="244228"/>
                    <a:pt x="50566" y="287194"/>
                  </a:cubicBezTo>
                  <a:cubicBezTo>
                    <a:pt x="51094" y="291943"/>
                    <a:pt x="56923" y="297801"/>
                    <a:pt x="58994" y="301943"/>
                  </a:cubicBezTo>
                  <a:cubicBezTo>
                    <a:pt x="59987" y="303929"/>
                    <a:pt x="60399" y="306156"/>
                    <a:pt x="61101" y="308263"/>
                  </a:cubicBezTo>
                  <a:cubicBezTo>
                    <a:pt x="58434" y="332261"/>
                    <a:pt x="62522" y="321932"/>
                    <a:pt x="50566" y="339867"/>
                  </a:cubicBezTo>
                  <a:lnTo>
                    <a:pt x="46353" y="346188"/>
                  </a:lnTo>
                  <a:lnTo>
                    <a:pt x="42139" y="352508"/>
                  </a:lnTo>
                  <a:cubicBezTo>
                    <a:pt x="41437" y="354615"/>
                    <a:pt x="41025" y="356843"/>
                    <a:pt x="40032" y="358829"/>
                  </a:cubicBezTo>
                  <a:cubicBezTo>
                    <a:pt x="34278" y="370337"/>
                    <a:pt x="36889" y="359819"/>
                    <a:pt x="33711" y="371471"/>
                  </a:cubicBezTo>
                  <a:cubicBezTo>
                    <a:pt x="32187" y="377058"/>
                    <a:pt x="29497" y="388326"/>
                    <a:pt x="29497" y="388326"/>
                  </a:cubicBezTo>
                  <a:cubicBezTo>
                    <a:pt x="32775" y="404718"/>
                    <a:pt x="29140" y="393495"/>
                    <a:pt x="35818" y="405181"/>
                  </a:cubicBezTo>
                  <a:cubicBezTo>
                    <a:pt x="37376" y="407908"/>
                    <a:pt x="37811" y="411388"/>
                    <a:pt x="40032" y="413609"/>
                  </a:cubicBezTo>
                  <a:cubicBezTo>
                    <a:pt x="47279" y="420856"/>
                    <a:pt x="51044" y="421494"/>
                    <a:pt x="58994" y="424143"/>
                  </a:cubicBezTo>
                  <a:cubicBezTo>
                    <a:pt x="61101" y="426250"/>
                    <a:pt x="63583" y="428039"/>
                    <a:pt x="65315" y="430464"/>
                  </a:cubicBezTo>
                  <a:cubicBezTo>
                    <a:pt x="67141" y="433020"/>
                    <a:pt x="68292" y="436005"/>
                    <a:pt x="69529" y="438892"/>
                  </a:cubicBezTo>
                  <a:cubicBezTo>
                    <a:pt x="70404" y="440933"/>
                    <a:pt x="70404" y="443365"/>
                    <a:pt x="71636" y="445213"/>
                  </a:cubicBezTo>
                  <a:cubicBezTo>
                    <a:pt x="73289" y="447692"/>
                    <a:pt x="76049" y="449244"/>
                    <a:pt x="77956" y="451533"/>
                  </a:cubicBezTo>
                  <a:cubicBezTo>
                    <a:pt x="79577" y="453478"/>
                    <a:pt x="80765" y="455747"/>
                    <a:pt x="82170" y="457854"/>
                  </a:cubicBezTo>
                  <a:cubicBezTo>
                    <a:pt x="81468" y="465579"/>
                    <a:pt x="82252" y="473588"/>
                    <a:pt x="80063" y="481030"/>
                  </a:cubicBezTo>
                  <a:cubicBezTo>
                    <a:pt x="76765" y="492242"/>
                    <a:pt x="71227" y="492391"/>
                    <a:pt x="65315" y="499992"/>
                  </a:cubicBezTo>
                  <a:cubicBezTo>
                    <a:pt x="62206" y="503990"/>
                    <a:pt x="58489" y="507829"/>
                    <a:pt x="56887" y="512634"/>
                  </a:cubicBezTo>
                  <a:lnTo>
                    <a:pt x="52673" y="525275"/>
                  </a:lnTo>
                  <a:cubicBezTo>
                    <a:pt x="53054" y="532886"/>
                    <a:pt x="53488" y="567435"/>
                    <a:pt x="56887" y="582162"/>
                  </a:cubicBezTo>
                  <a:cubicBezTo>
                    <a:pt x="57886" y="586490"/>
                    <a:pt x="59696" y="590589"/>
                    <a:pt x="61101" y="594803"/>
                  </a:cubicBezTo>
                  <a:cubicBezTo>
                    <a:pt x="61803" y="596910"/>
                    <a:pt x="63208" y="598903"/>
                    <a:pt x="63208" y="601124"/>
                  </a:cubicBezTo>
                  <a:lnTo>
                    <a:pt x="63208" y="605338"/>
                  </a:lnTo>
                </a:path>
              </a:pathLst>
            </a:custGeom>
            <a:noFill/>
            <a:ln w="1905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endParaRPr>
            </a:p>
          </p:txBody>
        </p:sp>
        <p:sp>
          <p:nvSpPr>
            <p:cNvPr id="66" name="Freeform 48">
              <a:extLst>
                <a:ext uri="{FF2B5EF4-FFF2-40B4-BE49-F238E27FC236}">
                  <a16:creationId xmlns:a16="http://schemas.microsoft.com/office/drawing/2014/main" id="{B1C318FF-32FA-40FE-ACEC-0F2329697095}"/>
                </a:ext>
              </a:extLst>
            </p:cNvPr>
            <p:cNvSpPr/>
            <p:nvPr/>
          </p:nvSpPr>
          <p:spPr bwMode="auto">
            <a:xfrm>
              <a:off x="2657061" y="2196548"/>
              <a:ext cx="168965" cy="689113"/>
            </a:xfrm>
            <a:custGeom>
              <a:avLst/>
              <a:gdLst>
                <a:gd name="connsiteX0" fmla="*/ 26504 w 168965"/>
                <a:gd name="connsiteY0" fmla="*/ 0 h 689113"/>
                <a:gd name="connsiteX1" fmla="*/ 43069 w 168965"/>
                <a:gd name="connsiteY1" fmla="*/ 19878 h 689113"/>
                <a:gd name="connsiteX2" fmla="*/ 43069 w 168965"/>
                <a:gd name="connsiteY2" fmla="*/ 69574 h 689113"/>
                <a:gd name="connsiteX3" fmla="*/ 36443 w 168965"/>
                <a:gd name="connsiteY3" fmla="*/ 79513 h 689113"/>
                <a:gd name="connsiteX4" fmla="*/ 33130 w 168965"/>
                <a:gd name="connsiteY4" fmla="*/ 89452 h 689113"/>
                <a:gd name="connsiteX5" fmla="*/ 23191 w 168965"/>
                <a:gd name="connsiteY5" fmla="*/ 96078 h 689113"/>
                <a:gd name="connsiteX6" fmla="*/ 13252 w 168965"/>
                <a:gd name="connsiteY6" fmla="*/ 106017 h 689113"/>
                <a:gd name="connsiteX7" fmla="*/ 0 w 168965"/>
                <a:gd name="connsiteY7" fmla="*/ 132522 h 689113"/>
                <a:gd name="connsiteX8" fmla="*/ 6626 w 168965"/>
                <a:gd name="connsiteY8" fmla="*/ 182217 h 689113"/>
                <a:gd name="connsiteX9" fmla="*/ 13252 w 168965"/>
                <a:gd name="connsiteY9" fmla="*/ 192156 h 689113"/>
                <a:gd name="connsiteX10" fmla="*/ 23191 w 168965"/>
                <a:gd name="connsiteY10" fmla="*/ 208722 h 689113"/>
                <a:gd name="connsiteX11" fmla="*/ 26504 w 168965"/>
                <a:gd name="connsiteY11" fmla="*/ 221974 h 689113"/>
                <a:gd name="connsiteX12" fmla="*/ 39756 w 168965"/>
                <a:gd name="connsiteY12" fmla="*/ 241852 h 689113"/>
                <a:gd name="connsiteX13" fmla="*/ 49696 w 168965"/>
                <a:gd name="connsiteY13" fmla="*/ 261730 h 689113"/>
                <a:gd name="connsiteX14" fmla="*/ 62948 w 168965"/>
                <a:gd name="connsiteY14" fmla="*/ 281609 h 689113"/>
                <a:gd name="connsiteX15" fmla="*/ 82826 w 168965"/>
                <a:gd name="connsiteY15" fmla="*/ 301487 h 689113"/>
                <a:gd name="connsiteX16" fmla="*/ 89452 w 168965"/>
                <a:gd name="connsiteY16" fmla="*/ 311426 h 689113"/>
                <a:gd name="connsiteX17" fmla="*/ 92765 w 168965"/>
                <a:gd name="connsiteY17" fmla="*/ 321365 h 689113"/>
                <a:gd name="connsiteX18" fmla="*/ 106017 w 168965"/>
                <a:gd name="connsiteY18" fmla="*/ 341243 h 689113"/>
                <a:gd name="connsiteX19" fmla="*/ 112643 w 168965"/>
                <a:gd name="connsiteY19" fmla="*/ 361122 h 689113"/>
                <a:gd name="connsiteX20" fmla="*/ 115956 w 168965"/>
                <a:gd name="connsiteY20" fmla="*/ 371061 h 689113"/>
                <a:gd name="connsiteX21" fmla="*/ 122582 w 168965"/>
                <a:gd name="connsiteY21" fmla="*/ 381000 h 689113"/>
                <a:gd name="connsiteX22" fmla="*/ 125896 w 168965"/>
                <a:gd name="connsiteY22" fmla="*/ 397565 h 689113"/>
                <a:gd name="connsiteX23" fmla="*/ 132522 w 168965"/>
                <a:gd name="connsiteY23" fmla="*/ 417443 h 689113"/>
                <a:gd name="connsiteX24" fmla="*/ 129209 w 168965"/>
                <a:gd name="connsiteY24" fmla="*/ 477078 h 689113"/>
                <a:gd name="connsiteX25" fmla="*/ 122582 w 168965"/>
                <a:gd name="connsiteY25" fmla="*/ 496956 h 689113"/>
                <a:gd name="connsiteX26" fmla="*/ 119269 w 168965"/>
                <a:gd name="connsiteY26" fmla="*/ 510209 h 689113"/>
                <a:gd name="connsiteX27" fmla="*/ 109330 w 168965"/>
                <a:gd name="connsiteY27" fmla="*/ 530087 h 689113"/>
                <a:gd name="connsiteX28" fmla="*/ 112643 w 168965"/>
                <a:gd name="connsiteY28" fmla="*/ 609600 h 689113"/>
                <a:gd name="connsiteX29" fmla="*/ 119269 w 168965"/>
                <a:gd name="connsiteY29" fmla="*/ 619539 h 689113"/>
                <a:gd name="connsiteX30" fmla="*/ 125896 w 168965"/>
                <a:gd name="connsiteY30" fmla="*/ 626165 h 689113"/>
                <a:gd name="connsiteX31" fmla="*/ 139148 w 168965"/>
                <a:gd name="connsiteY31" fmla="*/ 646043 h 689113"/>
                <a:gd name="connsiteX32" fmla="*/ 145774 w 168965"/>
                <a:gd name="connsiteY32" fmla="*/ 655982 h 689113"/>
                <a:gd name="connsiteX33" fmla="*/ 155713 w 168965"/>
                <a:gd name="connsiteY33" fmla="*/ 675861 h 689113"/>
                <a:gd name="connsiteX34" fmla="*/ 168965 w 168965"/>
                <a:gd name="connsiteY34" fmla="*/ 689113 h 689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68965" h="689113">
                  <a:moveTo>
                    <a:pt x="26504" y="0"/>
                  </a:moveTo>
                  <a:cubicBezTo>
                    <a:pt x="32026" y="6626"/>
                    <a:pt x="38631" y="12482"/>
                    <a:pt x="43069" y="19878"/>
                  </a:cubicBezTo>
                  <a:cubicBezTo>
                    <a:pt x="50260" y="31864"/>
                    <a:pt x="44330" y="63690"/>
                    <a:pt x="43069" y="69574"/>
                  </a:cubicBezTo>
                  <a:cubicBezTo>
                    <a:pt x="42235" y="73467"/>
                    <a:pt x="38224" y="75952"/>
                    <a:pt x="36443" y="79513"/>
                  </a:cubicBezTo>
                  <a:cubicBezTo>
                    <a:pt x="34881" y="82637"/>
                    <a:pt x="35312" y="86725"/>
                    <a:pt x="33130" y="89452"/>
                  </a:cubicBezTo>
                  <a:cubicBezTo>
                    <a:pt x="30643" y="92561"/>
                    <a:pt x="26250" y="93529"/>
                    <a:pt x="23191" y="96078"/>
                  </a:cubicBezTo>
                  <a:cubicBezTo>
                    <a:pt x="19592" y="99077"/>
                    <a:pt x="16565" y="102704"/>
                    <a:pt x="13252" y="106017"/>
                  </a:cubicBezTo>
                  <a:cubicBezTo>
                    <a:pt x="5638" y="128858"/>
                    <a:pt x="11564" y="120956"/>
                    <a:pt x="0" y="132522"/>
                  </a:cubicBezTo>
                  <a:cubicBezTo>
                    <a:pt x="740" y="141404"/>
                    <a:pt x="-140" y="168684"/>
                    <a:pt x="6626" y="182217"/>
                  </a:cubicBezTo>
                  <a:cubicBezTo>
                    <a:pt x="8407" y="185778"/>
                    <a:pt x="11471" y="188595"/>
                    <a:pt x="13252" y="192156"/>
                  </a:cubicBezTo>
                  <a:cubicBezTo>
                    <a:pt x="21854" y="209361"/>
                    <a:pt x="10248" y="195777"/>
                    <a:pt x="23191" y="208722"/>
                  </a:cubicBezTo>
                  <a:cubicBezTo>
                    <a:pt x="24295" y="213139"/>
                    <a:pt x="24468" y="217901"/>
                    <a:pt x="26504" y="221974"/>
                  </a:cubicBezTo>
                  <a:cubicBezTo>
                    <a:pt x="30065" y="229097"/>
                    <a:pt x="39756" y="241852"/>
                    <a:pt x="39756" y="241852"/>
                  </a:cubicBezTo>
                  <a:cubicBezTo>
                    <a:pt x="45621" y="265314"/>
                    <a:pt x="38618" y="246959"/>
                    <a:pt x="49696" y="261730"/>
                  </a:cubicBezTo>
                  <a:cubicBezTo>
                    <a:pt x="54474" y="268101"/>
                    <a:pt x="57317" y="275978"/>
                    <a:pt x="62948" y="281609"/>
                  </a:cubicBezTo>
                  <a:cubicBezTo>
                    <a:pt x="69574" y="288235"/>
                    <a:pt x="77628" y="293690"/>
                    <a:pt x="82826" y="301487"/>
                  </a:cubicBezTo>
                  <a:cubicBezTo>
                    <a:pt x="85035" y="304800"/>
                    <a:pt x="87671" y="307865"/>
                    <a:pt x="89452" y="311426"/>
                  </a:cubicBezTo>
                  <a:cubicBezTo>
                    <a:pt x="91014" y="314550"/>
                    <a:pt x="91069" y="318312"/>
                    <a:pt x="92765" y="321365"/>
                  </a:cubicBezTo>
                  <a:cubicBezTo>
                    <a:pt x="96632" y="328326"/>
                    <a:pt x="103499" y="333688"/>
                    <a:pt x="106017" y="341243"/>
                  </a:cubicBezTo>
                  <a:lnTo>
                    <a:pt x="112643" y="361122"/>
                  </a:lnTo>
                  <a:cubicBezTo>
                    <a:pt x="113747" y="364435"/>
                    <a:pt x="114019" y="368155"/>
                    <a:pt x="115956" y="371061"/>
                  </a:cubicBezTo>
                  <a:lnTo>
                    <a:pt x="122582" y="381000"/>
                  </a:lnTo>
                  <a:cubicBezTo>
                    <a:pt x="123687" y="386522"/>
                    <a:pt x="124414" y="392132"/>
                    <a:pt x="125896" y="397565"/>
                  </a:cubicBezTo>
                  <a:cubicBezTo>
                    <a:pt x="127734" y="404303"/>
                    <a:pt x="132522" y="417443"/>
                    <a:pt x="132522" y="417443"/>
                  </a:cubicBezTo>
                  <a:cubicBezTo>
                    <a:pt x="131418" y="437321"/>
                    <a:pt x="131679" y="457323"/>
                    <a:pt x="129209" y="477078"/>
                  </a:cubicBezTo>
                  <a:cubicBezTo>
                    <a:pt x="128343" y="484009"/>
                    <a:pt x="124276" y="490180"/>
                    <a:pt x="122582" y="496956"/>
                  </a:cubicBezTo>
                  <a:cubicBezTo>
                    <a:pt x="121478" y="501374"/>
                    <a:pt x="121063" y="506024"/>
                    <a:pt x="119269" y="510209"/>
                  </a:cubicBezTo>
                  <a:cubicBezTo>
                    <a:pt x="99999" y="555174"/>
                    <a:pt x="123293" y="488199"/>
                    <a:pt x="109330" y="530087"/>
                  </a:cubicBezTo>
                  <a:cubicBezTo>
                    <a:pt x="110434" y="556591"/>
                    <a:pt x="109714" y="583235"/>
                    <a:pt x="112643" y="609600"/>
                  </a:cubicBezTo>
                  <a:cubicBezTo>
                    <a:pt x="113083" y="613557"/>
                    <a:pt x="116782" y="616430"/>
                    <a:pt x="119269" y="619539"/>
                  </a:cubicBezTo>
                  <a:cubicBezTo>
                    <a:pt x="121220" y="621978"/>
                    <a:pt x="124022" y="623666"/>
                    <a:pt x="125896" y="626165"/>
                  </a:cubicBezTo>
                  <a:cubicBezTo>
                    <a:pt x="130674" y="632536"/>
                    <a:pt x="134731" y="639417"/>
                    <a:pt x="139148" y="646043"/>
                  </a:cubicBezTo>
                  <a:lnTo>
                    <a:pt x="145774" y="655982"/>
                  </a:lnTo>
                  <a:cubicBezTo>
                    <a:pt x="148469" y="664066"/>
                    <a:pt x="149290" y="669438"/>
                    <a:pt x="155713" y="675861"/>
                  </a:cubicBezTo>
                  <a:cubicBezTo>
                    <a:pt x="171705" y="691853"/>
                    <a:pt x="161392" y="673967"/>
                    <a:pt x="168965" y="689113"/>
                  </a:cubicBezTo>
                </a:path>
              </a:pathLst>
            </a:custGeom>
            <a:noFill/>
            <a:ln>
              <a:solidFill>
                <a:srgbClr val="00B0F0"/>
              </a:solidFill>
              <a:headEnd type="none" w="med" len="med"/>
              <a:tailEnd type="none" w="med" len="med"/>
            </a:ln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859B3ED0-939C-4279-B143-B8A664B948C4}"/>
              </a:ext>
            </a:extLst>
          </p:cNvPr>
          <p:cNvGrpSpPr/>
          <p:nvPr/>
        </p:nvGrpSpPr>
        <p:grpSpPr>
          <a:xfrm>
            <a:off x="5403317" y="1525013"/>
            <a:ext cx="414131" cy="347957"/>
            <a:chOff x="2912165" y="2484783"/>
            <a:chExt cx="414131" cy="347957"/>
          </a:xfrm>
        </p:grpSpPr>
        <p:sp>
          <p:nvSpPr>
            <p:cNvPr id="68" name="Freeform 51">
              <a:extLst>
                <a:ext uri="{FF2B5EF4-FFF2-40B4-BE49-F238E27FC236}">
                  <a16:creationId xmlns:a16="http://schemas.microsoft.com/office/drawing/2014/main" id="{00EC726C-994B-4D54-8E26-C7CB02659D77}"/>
                </a:ext>
              </a:extLst>
            </p:cNvPr>
            <p:cNvSpPr/>
            <p:nvPr/>
          </p:nvSpPr>
          <p:spPr bwMode="auto">
            <a:xfrm>
              <a:off x="2912165" y="2484783"/>
              <a:ext cx="324678" cy="159026"/>
            </a:xfrm>
            <a:custGeom>
              <a:avLst/>
              <a:gdLst>
                <a:gd name="connsiteX0" fmla="*/ 324678 w 324678"/>
                <a:gd name="connsiteY0" fmla="*/ 0 h 159026"/>
                <a:gd name="connsiteX1" fmla="*/ 202096 w 324678"/>
                <a:gd name="connsiteY1" fmla="*/ 3313 h 159026"/>
                <a:gd name="connsiteX2" fmla="*/ 159026 w 324678"/>
                <a:gd name="connsiteY2" fmla="*/ 9939 h 159026"/>
                <a:gd name="connsiteX3" fmla="*/ 139148 w 324678"/>
                <a:gd name="connsiteY3" fmla="*/ 16565 h 159026"/>
                <a:gd name="connsiteX4" fmla="*/ 129209 w 324678"/>
                <a:gd name="connsiteY4" fmla="*/ 19878 h 159026"/>
                <a:gd name="connsiteX5" fmla="*/ 119270 w 324678"/>
                <a:gd name="connsiteY5" fmla="*/ 26504 h 159026"/>
                <a:gd name="connsiteX6" fmla="*/ 102705 w 324678"/>
                <a:gd name="connsiteY6" fmla="*/ 53008 h 159026"/>
                <a:gd name="connsiteX7" fmla="*/ 86139 w 324678"/>
                <a:gd name="connsiteY7" fmla="*/ 86139 h 159026"/>
                <a:gd name="connsiteX8" fmla="*/ 76200 w 324678"/>
                <a:gd name="connsiteY8" fmla="*/ 92765 h 159026"/>
                <a:gd name="connsiteX9" fmla="*/ 43070 w 324678"/>
                <a:gd name="connsiteY9" fmla="*/ 102704 h 159026"/>
                <a:gd name="connsiteX10" fmla="*/ 33131 w 324678"/>
                <a:gd name="connsiteY10" fmla="*/ 106017 h 159026"/>
                <a:gd name="connsiteX11" fmla="*/ 26505 w 324678"/>
                <a:gd name="connsiteY11" fmla="*/ 115956 h 159026"/>
                <a:gd name="connsiteX12" fmla="*/ 19878 w 324678"/>
                <a:gd name="connsiteY12" fmla="*/ 122582 h 159026"/>
                <a:gd name="connsiteX13" fmla="*/ 13252 w 324678"/>
                <a:gd name="connsiteY13" fmla="*/ 145774 h 159026"/>
                <a:gd name="connsiteX14" fmla="*/ 0 w 324678"/>
                <a:gd name="connsiteY14" fmla="*/ 159026 h 15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24678" h="159026">
                  <a:moveTo>
                    <a:pt x="324678" y="0"/>
                  </a:moveTo>
                  <a:lnTo>
                    <a:pt x="202096" y="3313"/>
                  </a:lnTo>
                  <a:cubicBezTo>
                    <a:pt x="194072" y="3670"/>
                    <a:pt x="169100" y="7192"/>
                    <a:pt x="159026" y="9939"/>
                  </a:cubicBezTo>
                  <a:cubicBezTo>
                    <a:pt x="152288" y="11777"/>
                    <a:pt x="145774" y="14356"/>
                    <a:pt x="139148" y="16565"/>
                  </a:cubicBezTo>
                  <a:cubicBezTo>
                    <a:pt x="135835" y="17669"/>
                    <a:pt x="132115" y="17941"/>
                    <a:pt x="129209" y="19878"/>
                  </a:cubicBezTo>
                  <a:cubicBezTo>
                    <a:pt x="125896" y="22087"/>
                    <a:pt x="122086" y="23688"/>
                    <a:pt x="119270" y="26504"/>
                  </a:cubicBezTo>
                  <a:cubicBezTo>
                    <a:pt x="113016" y="32758"/>
                    <a:pt x="105854" y="44610"/>
                    <a:pt x="102705" y="53008"/>
                  </a:cubicBezTo>
                  <a:cubicBezTo>
                    <a:pt x="97723" y="66294"/>
                    <a:pt x="101459" y="75926"/>
                    <a:pt x="86139" y="86139"/>
                  </a:cubicBezTo>
                  <a:cubicBezTo>
                    <a:pt x="82826" y="88348"/>
                    <a:pt x="79839" y="91148"/>
                    <a:pt x="76200" y="92765"/>
                  </a:cubicBezTo>
                  <a:cubicBezTo>
                    <a:pt x="62028" y="99063"/>
                    <a:pt x="56562" y="98849"/>
                    <a:pt x="43070" y="102704"/>
                  </a:cubicBezTo>
                  <a:cubicBezTo>
                    <a:pt x="39712" y="103663"/>
                    <a:pt x="36444" y="104913"/>
                    <a:pt x="33131" y="106017"/>
                  </a:cubicBezTo>
                  <a:cubicBezTo>
                    <a:pt x="30922" y="109330"/>
                    <a:pt x="28992" y="112847"/>
                    <a:pt x="26505" y="115956"/>
                  </a:cubicBezTo>
                  <a:cubicBezTo>
                    <a:pt x="24554" y="118395"/>
                    <a:pt x="21485" y="119903"/>
                    <a:pt x="19878" y="122582"/>
                  </a:cubicBezTo>
                  <a:cubicBezTo>
                    <a:pt x="5065" y="147268"/>
                    <a:pt x="30529" y="115537"/>
                    <a:pt x="13252" y="145774"/>
                  </a:cubicBezTo>
                  <a:lnTo>
                    <a:pt x="0" y="159026"/>
                  </a:lnTo>
                </a:path>
              </a:pathLst>
            </a:custGeom>
            <a:noFill/>
            <a:ln>
              <a:solidFill>
                <a:srgbClr val="00B0F0"/>
              </a:solidFill>
              <a:headEnd type="none" w="med" len="med"/>
              <a:tailEnd type="none" w="med" len="med"/>
            </a:ln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endParaRPr>
            </a:p>
          </p:txBody>
        </p:sp>
        <p:sp>
          <p:nvSpPr>
            <p:cNvPr id="69" name="Freeform 52">
              <a:extLst>
                <a:ext uri="{FF2B5EF4-FFF2-40B4-BE49-F238E27FC236}">
                  <a16:creationId xmlns:a16="http://schemas.microsoft.com/office/drawing/2014/main" id="{10A42632-1311-4E5D-A8A1-8ED6883E363C}"/>
                </a:ext>
              </a:extLst>
            </p:cNvPr>
            <p:cNvSpPr/>
            <p:nvPr/>
          </p:nvSpPr>
          <p:spPr bwMode="auto">
            <a:xfrm>
              <a:off x="3008243" y="2792896"/>
              <a:ext cx="258418" cy="39844"/>
            </a:xfrm>
            <a:custGeom>
              <a:avLst/>
              <a:gdLst>
                <a:gd name="connsiteX0" fmla="*/ 258418 w 258418"/>
                <a:gd name="connsiteY0" fmla="*/ 33130 h 39844"/>
                <a:gd name="connsiteX1" fmla="*/ 195470 w 258418"/>
                <a:gd name="connsiteY1" fmla="*/ 36443 h 39844"/>
                <a:gd name="connsiteX2" fmla="*/ 185531 w 258418"/>
                <a:gd name="connsiteY2" fmla="*/ 26504 h 39844"/>
                <a:gd name="connsiteX3" fmla="*/ 175592 w 258418"/>
                <a:gd name="connsiteY3" fmla="*/ 19878 h 39844"/>
                <a:gd name="connsiteX4" fmla="*/ 162340 w 258418"/>
                <a:gd name="connsiteY4" fmla="*/ 16565 h 39844"/>
                <a:gd name="connsiteX5" fmla="*/ 139148 w 258418"/>
                <a:gd name="connsiteY5" fmla="*/ 6626 h 39844"/>
                <a:gd name="connsiteX6" fmla="*/ 115957 w 258418"/>
                <a:gd name="connsiteY6" fmla="*/ 3313 h 39844"/>
                <a:gd name="connsiteX7" fmla="*/ 99392 w 258418"/>
                <a:gd name="connsiteY7" fmla="*/ 0 h 39844"/>
                <a:gd name="connsiteX8" fmla="*/ 33131 w 258418"/>
                <a:gd name="connsiteY8" fmla="*/ 3313 h 39844"/>
                <a:gd name="connsiteX9" fmla="*/ 9940 w 258418"/>
                <a:gd name="connsiteY9" fmla="*/ 13252 h 39844"/>
                <a:gd name="connsiteX10" fmla="*/ 0 w 258418"/>
                <a:gd name="connsiteY10" fmla="*/ 13252 h 39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58418" h="39844">
                  <a:moveTo>
                    <a:pt x="258418" y="33130"/>
                  </a:moveTo>
                  <a:cubicBezTo>
                    <a:pt x="239448" y="36292"/>
                    <a:pt x="215402" y="44416"/>
                    <a:pt x="195470" y="36443"/>
                  </a:cubicBezTo>
                  <a:cubicBezTo>
                    <a:pt x="191120" y="34703"/>
                    <a:pt x="189130" y="29503"/>
                    <a:pt x="185531" y="26504"/>
                  </a:cubicBezTo>
                  <a:cubicBezTo>
                    <a:pt x="182472" y="23955"/>
                    <a:pt x="179252" y="21446"/>
                    <a:pt x="175592" y="19878"/>
                  </a:cubicBezTo>
                  <a:cubicBezTo>
                    <a:pt x="171407" y="18084"/>
                    <a:pt x="166603" y="18164"/>
                    <a:pt x="162340" y="16565"/>
                  </a:cubicBezTo>
                  <a:cubicBezTo>
                    <a:pt x="150027" y="11948"/>
                    <a:pt x="150899" y="8976"/>
                    <a:pt x="139148" y="6626"/>
                  </a:cubicBezTo>
                  <a:cubicBezTo>
                    <a:pt x="131491" y="5095"/>
                    <a:pt x="123660" y="4597"/>
                    <a:pt x="115957" y="3313"/>
                  </a:cubicBezTo>
                  <a:cubicBezTo>
                    <a:pt x="110403" y="2387"/>
                    <a:pt x="104914" y="1104"/>
                    <a:pt x="99392" y="0"/>
                  </a:cubicBezTo>
                  <a:cubicBezTo>
                    <a:pt x="77305" y="1104"/>
                    <a:pt x="55169" y="1477"/>
                    <a:pt x="33131" y="3313"/>
                  </a:cubicBezTo>
                  <a:cubicBezTo>
                    <a:pt x="6494" y="5533"/>
                    <a:pt x="31995" y="5901"/>
                    <a:pt x="9940" y="13252"/>
                  </a:cubicBezTo>
                  <a:cubicBezTo>
                    <a:pt x="6797" y="14300"/>
                    <a:pt x="3313" y="13252"/>
                    <a:pt x="0" y="13252"/>
                  </a:cubicBezTo>
                </a:path>
              </a:pathLst>
            </a:custGeom>
            <a:noFill/>
            <a:ln>
              <a:solidFill>
                <a:srgbClr val="00B0F0"/>
              </a:solidFill>
              <a:headEnd type="none" w="med" len="med"/>
              <a:tailEnd type="none" w="med" len="med"/>
            </a:ln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endParaRPr>
            </a:p>
          </p:txBody>
        </p:sp>
        <p:sp>
          <p:nvSpPr>
            <p:cNvPr id="70" name="Freeform 53">
              <a:extLst>
                <a:ext uri="{FF2B5EF4-FFF2-40B4-BE49-F238E27FC236}">
                  <a16:creationId xmlns:a16="http://schemas.microsoft.com/office/drawing/2014/main" id="{792868E3-B7F0-48B8-B172-E20E3F174FA4}"/>
                </a:ext>
              </a:extLst>
            </p:cNvPr>
            <p:cNvSpPr/>
            <p:nvPr/>
          </p:nvSpPr>
          <p:spPr bwMode="auto">
            <a:xfrm>
              <a:off x="2992663" y="2610678"/>
              <a:ext cx="333633" cy="79513"/>
            </a:xfrm>
            <a:custGeom>
              <a:avLst/>
              <a:gdLst>
                <a:gd name="connsiteX0" fmla="*/ 333633 w 333633"/>
                <a:gd name="connsiteY0" fmla="*/ 33131 h 79513"/>
                <a:gd name="connsiteX1" fmla="*/ 300502 w 333633"/>
                <a:gd name="connsiteY1" fmla="*/ 29818 h 79513"/>
                <a:gd name="connsiteX2" fmla="*/ 280624 w 333633"/>
                <a:gd name="connsiteY2" fmla="*/ 16565 h 79513"/>
                <a:gd name="connsiteX3" fmla="*/ 257433 w 333633"/>
                <a:gd name="connsiteY3" fmla="*/ 9939 h 79513"/>
                <a:gd name="connsiteX4" fmla="*/ 247494 w 333633"/>
                <a:gd name="connsiteY4" fmla="*/ 6626 h 79513"/>
                <a:gd name="connsiteX5" fmla="*/ 224302 w 333633"/>
                <a:gd name="connsiteY5" fmla="*/ 0 h 79513"/>
                <a:gd name="connsiteX6" fmla="*/ 161354 w 333633"/>
                <a:gd name="connsiteY6" fmla="*/ 3313 h 79513"/>
                <a:gd name="connsiteX7" fmla="*/ 148102 w 333633"/>
                <a:gd name="connsiteY7" fmla="*/ 9939 h 79513"/>
                <a:gd name="connsiteX8" fmla="*/ 121598 w 333633"/>
                <a:gd name="connsiteY8" fmla="*/ 33131 h 79513"/>
                <a:gd name="connsiteX9" fmla="*/ 81841 w 333633"/>
                <a:gd name="connsiteY9" fmla="*/ 53009 h 79513"/>
                <a:gd name="connsiteX10" fmla="*/ 71902 w 333633"/>
                <a:gd name="connsiteY10" fmla="*/ 56322 h 79513"/>
                <a:gd name="connsiteX11" fmla="*/ 61963 w 333633"/>
                <a:gd name="connsiteY11" fmla="*/ 59635 h 79513"/>
                <a:gd name="connsiteX12" fmla="*/ 2328 w 333633"/>
                <a:gd name="connsiteY12" fmla="*/ 62948 h 79513"/>
                <a:gd name="connsiteX13" fmla="*/ 2328 w 333633"/>
                <a:gd name="connsiteY13" fmla="*/ 79513 h 7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3633" h="79513">
                  <a:moveTo>
                    <a:pt x="333633" y="33131"/>
                  </a:moveTo>
                  <a:cubicBezTo>
                    <a:pt x="322589" y="32027"/>
                    <a:pt x="311095" y="33129"/>
                    <a:pt x="300502" y="29818"/>
                  </a:cubicBezTo>
                  <a:cubicBezTo>
                    <a:pt x="292901" y="27443"/>
                    <a:pt x="288179" y="19083"/>
                    <a:pt x="280624" y="16565"/>
                  </a:cubicBezTo>
                  <a:cubicBezTo>
                    <a:pt x="256794" y="8622"/>
                    <a:pt x="286553" y="18259"/>
                    <a:pt x="257433" y="9939"/>
                  </a:cubicBezTo>
                  <a:cubicBezTo>
                    <a:pt x="254075" y="8980"/>
                    <a:pt x="250852" y="7585"/>
                    <a:pt x="247494" y="6626"/>
                  </a:cubicBezTo>
                  <a:cubicBezTo>
                    <a:pt x="218373" y="-1694"/>
                    <a:pt x="248132" y="7943"/>
                    <a:pt x="224302" y="0"/>
                  </a:cubicBezTo>
                  <a:cubicBezTo>
                    <a:pt x="203319" y="1104"/>
                    <a:pt x="182189" y="595"/>
                    <a:pt x="161354" y="3313"/>
                  </a:cubicBezTo>
                  <a:cubicBezTo>
                    <a:pt x="156457" y="3952"/>
                    <a:pt x="152390" y="7489"/>
                    <a:pt x="148102" y="9939"/>
                  </a:cubicBezTo>
                  <a:cubicBezTo>
                    <a:pt x="113509" y="29706"/>
                    <a:pt x="176587" y="-3528"/>
                    <a:pt x="121598" y="33131"/>
                  </a:cubicBezTo>
                  <a:cubicBezTo>
                    <a:pt x="95908" y="50258"/>
                    <a:pt x="109275" y="43865"/>
                    <a:pt x="81841" y="53009"/>
                  </a:cubicBezTo>
                  <a:lnTo>
                    <a:pt x="71902" y="56322"/>
                  </a:lnTo>
                  <a:cubicBezTo>
                    <a:pt x="68589" y="57426"/>
                    <a:pt x="65450" y="59441"/>
                    <a:pt x="61963" y="59635"/>
                  </a:cubicBezTo>
                  <a:cubicBezTo>
                    <a:pt x="42085" y="60739"/>
                    <a:pt x="21215" y="56652"/>
                    <a:pt x="2328" y="62948"/>
                  </a:cubicBezTo>
                  <a:cubicBezTo>
                    <a:pt x="-2910" y="64694"/>
                    <a:pt x="2328" y="73991"/>
                    <a:pt x="2328" y="79513"/>
                  </a:cubicBezTo>
                </a:path>
              </a:pathLst>
            </a:custGeom>
            <a:noFill/>
            <a:ln>
              <a:solidFill>
                <a:srgbClr val="00B0F0"/>
              </a:solidFill>
              <a:headEnd type="none" w="med" len="med"/>
              <a:tailEnd type="none" w="med" len="med"/>
            </a:ln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endParaRPr>
            </a:p>
          </p:txBody>
        </p:sp>
      </p:grpSp>
      <p:sp>
        <p:nvSpPr>
          <p:cNvPr id="71" name="Rectangle 6">
            <a:extLst>
              <a:ext uri="{FF2B5EF4-FFF2-40B4-BE49-F238E27FC236}">
                <a16:creationId xmlns:a16="http://schemas.microsoft.com/office/drawing/2014/main" id="{44764481-FF6C-439C-BF19-6416FCF50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3254" y="548296"/>
            <a:ext cx="1025904" cy="5206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87312" tIns="44450" rIns="87312" bIns="44450">
            <a:spAutoFit/>
          </a:bodyPr>
          <a:lstStyle/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1C2140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Northern Sierra</a:t>
            </a:r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A555C6A8-18A3-4019-9081-BD9291350EE4}"/>
              </a:ext>
            </a:extLst>
          </p:cNvPr>
          <p:cNvSpPr>
            <a:spLocks noChangeArrowheads="1"/>
          </p:cNvSpPr>
          <p:nvPr/>
        </p:nvSpPr>
        <p:spPr bwMode="auto">
          <a:xfrm rot="2267157">
            <a:off x="6192132" y="4006306"/>
            <a:ext cx="1314331" cy="33598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87312" tIns="44450" rIns="87312" bIns="44450">
            <a:spAutoFit/>
          </a:bodyPr>
          <a:lstStyle/>
          <a:p>
            <a:pPr marL="0" marR="0" lvl="0" indent="0" algn="l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Aqueduct</a:t>
            </a:r>
          </a:p>
        </p:txBody>
      </p:sp>
      <p:sp>
        <p:nvSpPr>
          <p:cNvPr id="73" name="Rectangle 6">
            <a:extLst>
              <a:ext uri="{FF2B5EF4-FFF2-40B4-BE49-F238E27FC236}">
                <a16:creationId xmlns:a16="http://schemas.microsoft.com/office/drawing/2014/main" id="{600246FD-17C0-4FDD-816E-FDBEADC67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1293" y="2061474"/>
            <a:ext cx="1772697" cy="137042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87312" tIns="44450" rIns="87312" bIns="44450">
            <a:spAutoFit/>
          </a:bodyPr>
          <a:lstStyle/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Colorado River</a:t>
            </a:r>
          </a:p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Aqueduct 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20%</a:t>
            </a:r>
          </a:p>
        </p:txBody>
      </p:sp>
      <p:sp>
        <p:nvSpPr>
          <p:cNvPr id="74" name="Rectangle 6">
            <a:extLst>
              <a:ext uri="{FF2B5EF4-FFF2-40B4-BE49-F238E27FC236}">
                <a16:creationId xmlns:a16="http://schemas.microsoft.com/office/drawing/2014/main" id="{5A840751-EABC-42C6-A9AE-AFFF404D6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228" y="3842690"/>
            <a:ext cx="1049966" cy="5206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87312" tIns="44450" rIns="87312" bIns="44450">
            <a:spAutoFit/>
          </a:bodyPr>
          <a:lstStyle/>
          <a:p>
            <a:pPr marL="0" marR="0" lvl="0" indent="0" algn="l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Colorado </a:t>
            </a:r>
          </a:p>
          <a:p>
            <a:pPr marL="0" marR="0" lvl="0" indent="0" algn="l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River</a:t>
            </a:r>
          </a:p>
        </p:txBody>
      </p:sp>
      <p:sp>
        <p:nvSpPr>
          <p:cNvPr id="75" name="Freeform 63">
            <a:extLst>
              <a:ext uri="{FF2B5EF4-FFF2-40B4-BE49-F238E27FC236}">
                <a16:creationId xmlns:a16="http://schemas.microsoft.com/office/drawing/2014/main" id="{BAB6758C-BE20-49B6-93E1-9E730BA34455}"/>
              </a:ext>
            </a:extLst>
          </p:cNvPr>
          <p:cNvSpPr/>
          <p:nvPr/>
        </p:nvSpPr>
        <p:spPr bwMode="auto">
          <a:xfrm>
            <a:off x="7340370" y="4485969"/>
            <a:ext cx="1395121" cy="421661"/>
          </a:xfrm>
          <a:custGeom>
            <a:avLst/>
            <a:gdLst>
              <a:gd name="connsiteX0" fmla="*/ 1330859 w 1330859"/>
              <a:gd name="connsiteY0" fmla="*/ 4527 h 294238"/>
              <a:gd name="connsiteX1" fmla="*/ 1272012 w 1330859"/>
              <a:gd name="connsiteY1" fmla="*/ 0 h 294238"/>
              <a:gd name="connsiteX2" fmla="*/ 1267485 w 1330859"/>
              <a:gd name="connsiteY2" fmla="*/ 31687 h 294238"/>
              <a:gd name="connsiteX3" fmla="*/ 1244851 w 1330859"/>
              <a:gd name="connsiteY3" fmla="*/ 31687 h 294238"/>
              <a:gd name="connsiteX4" fmla="*/ 1204111 w 1330859"/>
              <a:gd name="connsiteY4" fmla="*/ 36214 h 294238"/>
              <a:gd name="connsiteX5" fmla="*/ 1186004 w 1330859"/>
              <a:gd name="connsiteY5" fmla="*/ 27161 h 294238"/>
              <a:gd name="connsiteX6" fmla="*/ 1176950 w 1330859"/>
              <a:gd name="connsiteY6" fmla="*/ 9054 h 294238"/>
              <a:gd name="connsiteX7" fmla="*/ 1158843 w 1330859"/>
              <a:gd name="connsiteY7" fmla="*/ 9054 h 294238"/>
              <a:gd name="connsiteX8" fmla="*/ 1140736 w 1330859"/>
              <a:gd name="connsiteY8" fmla="*/ 18107 h 294238"/>
              <a:gd name="connsiteX9" fmla="*/ 1077362 w 1330859"/>
              <a:gd name="connsiteY9" fmla="*/ 27161 h 294238"/>
              <a:gd name="connsiteX10" fmla="*/ 1036622 w 1330859"/>
              <a:gd name="connsiteY10" fmla="*/ 58848 h 294238"/>
              <a:gd name="connsiteX11" fmla="*/ 1004934 w 1330859"/>
              <a:gd name="connsiteY11" fmla="*/ 95062 h 294238"/>
              <a:gd name="connsiteX12" fmla="*/ 977774 w 1330859"/>
              <a:gd name="connsiteY12" fmla="*/ 108642 h 294238"/>
              <a:gd name="connsiteX13" fmla="*/ 950614 w 1330859"/>
              <a:gd name="connsiteY13" fmla="*/ 95062 h 294238"/>
              <a:gd name="connsiteX14" fmla="*/ 923453 w 1330859"/>
              <a:gd name="connsiteY14" fmla="*/ 95062 h 294238"/>
              <a:gd name="connsiteX15" fmla="*/ 887239 w 1330859"/>
              <a:gd name="connsiteY15" fmla="*/ 95062 h 294238"/>
              <a:gd name="connsiteX16" fmla="*/ 887239 w 1330859"/>
              <a:gd name="connsiteY16" fmla="*/ 95062 h 294238"/>
              <a:gd name="connsiteX17" fmla="*/ 841972 w 1330859"/>
              <a:gd name="connsiteY17" fmla="*/ 27161 h 294238"/>
              <a:gd name="connsiteX18" fmla="*/ 828392 w 1330859"/>
              <a:gd name="connsiteY18" fmla="*/ 13580 h 294238"/>
              <a:gd name="connsiteX19" fmla="*/ 828392 w 1330859"/>
              <a:gd name="connsiteY19" fmla="*/ 13580 h 294238"/>
              <a:gd name="connsiteX20" fmla="*/ 783125 w 1330859"/>
              <a:gd name="connsiteY20" fmla="*/ 45267 h 294238"/>
              <a:gd name="connsiteX21" fmla="*/ 755964 w 1330859"/>
              <a:gd name="connsiteY21" fmla="*/ 90535 h 294238"/>
              <a:gd name="connsiteX22" fmla="*/ 755964 w 1330859"/>
              <a:gd name="connsiteY22" fmla="*/ 90535 h 294238"/>
              <a:gd name="connsiteX23" fmla="*/ 751437 w 1330859"/>
              <a:gd name="connsiteY23" fmla="*/ 158436 h 294238"/>
              <a:gd name="connsiteX24" fmla="*/ 728804 w 1330859"/>
              <a:gd name="connsiteY24" fmla="*/ 190123 h 294238"/>
              <a:gd name="connsiteX25" fmla="*/ 728804 w 1330859"/>
              <a:gd name="connsiteY25" fmla="*/ 190123 h 294238"/>
              <a:gd name="connsiteX26" fmla="*/ 665429 w 1330859"/>
              <a:gd name="connsiteY26" fmla="*/ 190123 h 294238"/>
              <a:gd name="connsiteX27" fmla="*/ 665429 w 1330859"/>
              <a:gd name="connsiteY27" fmla="*/ 190123 h 294238"/>
              <a:gd name="connsiteX28" fmla="*/ 624689 w 1330859"/>
              <a:gd name="connsiteY28" fmla="*/ 248970 h 294238"/>
              <a:gd name="connsiteX29" fmla="*/ 579422 w 1330859"/>
              <a:gd name="connsiteY29" fmla="*/ 276131 h 294238"/>
              <a:gd name="connsiteX30" fmla="*/ 511521 w 1330859"/>
              <a:gd name="connsiteY30" fmla="*/ 294238 h 294238"/>
              <a:gd name="connsiteX31" fmla="*/ 475307 w 1330859"/>
              <a:gd name="connsiteY31" fmla="*/ 289711 h 294238"/>
              <a:gd name="connsiteX32" fmla="*/ 439093 w 1330859"/>
              <a:gd name="connsiteY32" fmla="*/ 267077 h 294238"/>
              <a:gd name="connsiteX33" fmla="*/ 402879 w 1330859"/>
              <a:gd name="connsiteY33" fmla="*/ 226337 h 294238"/>
              <a:gd name="connsiteX34" fmla="*/ 375719 w 1330859"/>
              <a:gd name="connsiteY34" fmla="*/ 181069 h 294238"/>
              <a:gd name="connsiteX35" fmla="*/ 344031 w 1330859"/>
              <a:gd name="connsiteY35" fmla="*/ 162962 h 294238"/>
              <a:gd name="connsiteX36" fmla="*/ 289711 w 1330859"/>
              <a:gd name="connsiteY36" fmla="*/ 140329 h 294238"/>
              <a:gd name="connsiteX37" fmla="*/ 262550 w 1330859"/>
              <a:gd name="connsiteY37" fmla="*/ 117695 h 294238"/>
              <a:gd name="connsiteX38" fmla="*/ 230863 w 1330859"/>
              <a:gd name="connsiteY38" fmla="*/ 113168 h 294238"/>
              <a:gd name="connsiteX39" fmla="*/ 199176 w 1330859"/>
              <a:gd name="connsiteY39" fmla="*/ 113168 h 294238"/>
              <a:gd name="connsiteX40" fmla="*/ 167489 w 1330859"/>
              <a:gd name="connsiteY40" fmla="*/ 140329 h 294238"/>
              <a:gd name="connsiteX41" fmla="*/ 108641 w 1330859"/>
              <a:gd name="connsiteY41" fmla="*/ 176543 h 294238"/>
              <a:gd name="connsiteX42" fmla="*/ 58847 w 1330859"/>
              <a:gd name="connsiteY42" fmla="*/ 199176 h 294238"/>
              <a:gd name="connsiteX43" fmla="*/ 40740 w 1330859"/>
              <a:gd name="connsiteY43" fmla="*/ 208230 h 294238"/>
              <a:gd name="connsiteX44" fmla="*/ 18107 w 1330859"/>
              <a:gd name="connsiteY44" fmla="*/ 258024 h 294238"/>
              <a:gd name="connsiteX45" fmla="*/ 0 w 1330859"/>
              <a:gd name="connsiteY45" fmla="*/ 262551 h 294238"/>
              <a:gd name="connsiteX46" fmla="*/ 22633 w 1330859"/>
              <a:gd name="connsiteY46" fmla="*/ 258024 h 294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330859" h="294238">
                <a:moveTo>
                  <a:pt x="1330859" y="4527"/>
                </a:moveTo>
                <a:lnTo>
                  <a:pt x="1272012" y="0"/>
                </a:lnTo>
                <a:lnTo>
                  <a:pt x="1267485" y="31687"/>
                </a:lnTo>
                <a:lnTo>
                  <a:pt x="1244851" y="31687"/>
                </a:lnTo>
                <a:lnTo>
                  <a:pt x="1204111" y="36214"/>
                </a:lnTo>
                <a:lnTo>
                  <a:pt x="1186004" y="27161"/>
                </a:lnTo>
                <a:lnTo>
                  <a:pt x="1176950" y="9054"/>
                </a:lnTo>
                <a:lnTo>
                  <a:pt x="1158843" y="9054"/>
                </a:lnTo>
                <a:lnTo>
                  <a:pt x="1140736" y="18107"/>
                </a:lnTo>
                <a:lnTo>
                  <a:pt x="1077362" y="27161"/>
                </a:lnTo>
                <a:lnTo>
                  <a:pt x="1036622" y="58848"/>
                </a:lnTo>
                <a:lnTo>
                  <a:pt x="1004934" y="95062"/>
                </a:lnTo>
                <a:lnTo>
                  <a:pt x="977774" y="108642"/>
                </a:lnTo>
                <a:lnTo>
                  <a:pt x="950614" y="95062"/>
                </a:lnTo>
                <a:lnTo>
                  <a:pt x="923453" y="95062"/>
                </a:lnTo>
                <a:lnTo>
                  <a:pt x="887239" y="95062"/>
                </a:lnTo>
                <a:lnTo>
                  <a:pt x="887239" y="95062"/>
                </a:lnTo>
                <a:lnTo>
                  <a:pt x="841972" y="27161"/>
                </a:lnTo>
                <a:lnTo>
                  <a:pt x="828392" y="13580"/>
                </a:lnTo>
                <a:lnTo>
                  <a:pt x="828392" y="13580"/>
                </a:lnTo>
                <a:lnTo>
                  <a:pt x="783125" y="45267"/>
                </a:lnTo>
                <a:lnTo>
                  <a:pt x="755964" y="90535"/>
                </a:lnTo>
                <a:lnTo>
                  <a:pt x="755964" y="90535"/>
                </a:lnTo>
                <a:lnTo>
                  <a:pt x="751437" y="158436"/>
                </a:lnTo>
                <a:lnTo>
                  <a:pt x="728804" y="190123"/>
                </a:lnTo>
                <a:lnTo>
                  <a:pt x="728804" y="190123"/>
                </a:lnTo>
                <a:lnTo>
                  <a:pt x="665429" y="190123"/>
                </a:lnTo>
                <a:lnTo>
                  <a:pt x="665429" y="190123"/>
                </a:lnTo>
                <a:lnTo>
                  <a:pt x="624689" y="248970"/>
                </a:lnTo>
                <a:lnTo>
                  <a:pt x="579422" y="276131"/>
                </a:lnTo>
                <a:lnTo>
                  <a:pt x="511521" y="294238"/>
                </a:lnTo>
                <a:lnTo>
                  <a:pt x="475307" y="289711"/>
                </a:lnTo>
                <a:lnTo>
                  <a:pt x="439093" y="267077"/>
                </a:lnTo>
                <a:lnTo>
                  <a:pt x="402879" y="226337"/>
                </a:lnTo>
                <a:lnTo>
                  <a:pt x="375719" y="181069"/>
                </a:lnTo>
                <a:lnTo>
                  <a:pt x="344031" y="162962"/>
                </a:lnTo>
                <a:lnTo>
                  <a:pt x="289711" y="140329"/>
                </a:lnTo>
                <a:lnTo>
                  <a:pt x="262550" y="117695"/>
                </a:lnTo>
                <a:lnTo>
                  <a:pt x="230863" y="113168"/>
                </a:lnTo>
                <a:lnTo>
                  <a:pt x="199176" y="113168"/>
                </a:lnTo>
                <a:lnTo>
                  <a:pt x="167489" y="140329"/>
                </a:lnTo>
                <a:lnTo>
                  <a:pt x="108641" y="176543"/>
                </a:lnTo>
                <a:lnTo>
                  <a:pt x="58847" y="199176"/>
                </a:lnTo>
                <a:lnTo>
                  <a:pt x="40740" y="208230"/>
                </a:lnTo>
                <a:lnTo>
                  <a:pt x="18107" y="258024"/>
                </a:lnTo>
                <a:lnTo>
                  <a:pt x="0" y="262551"/>
                </a:lnTo>
                <a:lnTo>
                  <a:pt x="22633" y="258024"/>
                </a:lnTo>
              </a:path>
            </a:pathLst>
          </a:custGeom>
          <a:noFill/>
          <a:ln w="57150">
            <a:solidFill>
              <a:srgbClr val="C7DEFF"/>
            </a:solidFill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Prata" panose="020B0604020202020204" charset="0"/>
              <a:cs typeface="Arial"/>
            </a:endParaRPr>
          </a:p>
        </p:txBody>
      </p:sp>
      <p:grpSp>
        <p:nvGrpSpPr>
          <p:cNvPr id="76" name="Group 44">
            <a:extLst>
              <a:ext uri="{FF2B5EF4-FFF2-40B4-BE49-F238E27FC236}">
                <a16:creationId xmlns:a16="http://schemas.microsoft.com/office/drawing/2014/main" id="{5A292A2E-930D-4B42-9814-D4EF027313DE}"/>
              </a:ext>
            </a:extLst>
          </p:cNvPr>
          <p:cNvGrpSpPr/>
          <p:nvPr/>
        </p:nvGrpSpPr>
        <p:grpSpPr>
          <a:xfrm>
            <a:off x="5386752" y="2621630"/>
            <a:ext cx="1901825" cy="2141537"/>
            <a:chOff x="2974063" y="3707394"/>
            <a:chExt cx="1901228" cy="2141145"/>
          </a:xfrm>
        </p:grpSpPr>
        <p:sp>
          <p:nvSpPr>
            <p:cNvPr id="77" name="Freeform 65">
              <a:extLst>
                <a:ext uri="{FF2B5EF4-FFF2-40B4-BE49-F238E27FC236}">
                  <a16:creationId xmlns:a16="http://schemas.microsoft.com/office/drawing/2014/main" id="{D7D82F91-B6A2-4086-925D-1D55DE2A22FC}"/>
                </a:ext>
              </a:extLst>
            </p:cNvPr>
            <p:cNvSpPr/>
            <p:nvPr/>
          </p:nvSpPr>
          <p:spPr bwMode="auto">
            <a:xfrm>
              <a:off x="2974063" y="3707394"/>
              <a:ext cx="1901228" cy="2141145"/>
            </a:xfrm>
            <a:custGeom>
              <a:avLst/>
              <a:gdLst>
                <a:gd name="connsiteX0" fmla="*/ 0 w 1901228"/>
                <a:gd name="connsiteY0" fmla="*/ 0 h 2141145"/>
                <a:gd name="connsiteX1" fmla="*/ 18107 w 1901228"/>
                <a:gd name="connsiteY1" fmla="*/ 67901 h 2141145"/>
                <a:gd name="connsiteX2" fmla="*/ 27161 w 1901228"/>
                <a:gd name="connsiteY2" fmla="*/ 95061 h 2141145"/>
                <a:gd name="connsiteX3" fmla="*/ 63375 w 1901228"/>
                <a:gd name="connsiteY3" fmla="*/ 117695 h 2141145"/>
                <a:gd name="connsiteX4" fmla="*/ 95062 w 1901228"/>
                <a:gd name="connsiteY4" fmla="*/ 144856 h 2141145"/>
                <a:gd name="connsiteX5" fmla="*/ 131276 w 1901228"/>
                <a:gd name="connsiteY5" fmla="*/ 167489 h 2141145"/>
                <a:gd name="connsiteX6" fmla="*/ 135802 w 1901228"/>
                <a:gd name="connsiteY6" fmla="*/ 194650 h 2141145"/>
                <a:gd name="connsiteX7" fmla="*/ 149383 w 1901228"/>
                <a:gd name="connsiteY7" fmla="*/ 235390 h 2141145"/>
                <a:gd name="connsiteX8" fmla="*/ 149383 w 1901228"/>
                <a:gd name="connsiteY8" fmla="*/ 235390 h 2141145"/>
                <a:gd name="connsiteX9" fmla="*/ 190123 w 1901228"/>
                <a:gd name="connsiteY9" fmla="*/ 276131 h 2141145"/>
                <a:gd name="connsiteX10" fmla="*/ 190123 w 1901228"/>
                <a:gd name="connsiteY10" fmla="*/ 307818 h 2141145"/>
                <a:gd name="connsiteX11" fmla="*/ 194650 w 1901228"/>
                <a:gd name="connsiteY11" fmla="*/ 357612 h 2141145"/>
                <a:gd name="connsiteX12" fmla="*/ 217284 w 1901228"/>
                <a:gd name="connsiteY12" fmla="*/ 389299 h 2141145"/>
                <a:gd name="connsiteX13" fmla="*/ 258024 w 1901228"/>
                <a:gd name="connsiteY13" fmla="*/ 425513 h 2141145"/>
                <a:gd name="connsiteX14" fmla="*/ 285185 w 1901228"/>
                <a:gd name="connsiteY14" fmla="*/ 461727 h 2141145"/>
                <a:gd name="connsiteX15" fmla="*/ 316872 w 1901228"/>
                <a:gd name="connsiteY15" fmla="*/ 502467 h 2141145"/>
                <a:gd name="connsiteX16" fmla="*/ 348559 w 1901228"/>
                <a:gd name="connsiteY16" fmla="*/ 543208 h 2141145"/>
                <a:gd name="connsiteX17" fmla="*/ 384773 w 1901228"/>
                <a:gd name="connsiteY17" fmla="*/ 583949 h 2141145"/>
                <a:gd name="connsiteX18" fmla="*/ 398353 w 1901228"/>
                <a:gd name="connsiteY18" fmla="*/ 629216 h 2141145"/>
                <a:gd name="connsiteX19" fmla="*/ 430040 w 1901228"/>
                <a:gd name="connsiteY19" fmla="*/ 660903 h 2141145"/>
                <a:gd name="connsiteX20" fmla="*/ 461727 w 1901228"/>
                <a:gd name="connsiteY20" fmla="*/ 697117 h 2141145"/>
                <a:gd name="connsiteX21" fmla="*/ 516048 w 1901228"/>
                <a:gd name="connsiteY21" fmla="*/ 710697 h 2141145"/>
                <a:gd name="connsiteX22" fmla="*/ 552262 w 1901228"/>
                <a:gd name="connsiteY22" fmla="*/ 742384 h 2141145"/>
                <a:gd name="connsiteX23" fmla="*/ 561315 w 1901228"/>
                <a:gd name="connsiteY23" fmla="*/ 796705 h 2141145"/>
                <a:gd name="connsiteX24" fmla="*/ 606583 w 1901228"/>
                <a:gd name="connsiteY24" fmla="*/ 832919 h 2141145"/>
                <a:gd name="connsiteX25" fmla="*/ 633743 w 1901228"/>
                <a:gd name="connsiteY25" fmla="*/ 851026 h 2141145"/>
                <a:gd name="connsiteX26" fmla="*/ 633743 w 1901228"/>
                <a:gd name="connsiteY26" fmla="*/ 914400 h 2141145"/>
                <a:gd name="connsiteX27" fmla="*/ 656377 w 1901228"/>
                <a:gd name="connsiteY27" fmla="*/ 959667 h 2141145"/>
                <a:gd name="connsiteX28" fmla="*/ 674484 w 1901228"/>
                <a:gd name="connsiteY28" fmla="*/ 1013988 h 2141145"/>
                <a:gd name="connsiteX29" fmla="*/ 692590 w 1901228"/>
                <a:gd name="connsiteY29" fmla="*/ 1054729 h 2141145"/>
                <a:gd name="connsiteX30" fmla="*/ 724278 w 1901228"/>
                <a:gd name="connsiteY30" fmla="*/ 1099996 h 2141145"/>
                <a:gd name="connsiteX31" fmla="*/ 769545 w 1901228"/>
                <a:gd name="connsiteY31" fmla="*/ 1167897 h 2141145"/>
                <a:gd name="connsiteX32" fmla="*/ 801232 w 1901228"/>
                <a:gd name="connsiteY32" fmla="*/ 1186004 h 2141145"/>
                <a:gd name="connsiteX33" fmla="*/ 810286 w 1901228"/>
                <a:gd name="connsiteY33" fmla="*/ 1249378 h 2141145"/>
                <a:gd name="connsiteX34" fmla="*/ 823866 w 1901228"/>
                <a:gd name="connsiteY34" fmla="*/ 1290119 h 2141145"/>
                <a:gd name="connsiteX35" fmla="*/ 860080 w 1901228"/>
                <a:gd name="connsiteY35" fmla="*/ 1326333 h 2141145"/>
                <a:gd name="connsiteX36" fmla="*/ 918927 w 1901228"/>
                <a:gd name="connsiteY36" fmla="*/ 1339913 h 2141145"/>
                <a:gd name="connsiteX37" fmla="*/ 946087 w 1901228"/>
                <a:gd name="connsiteY37" fmla="*/ 1358020 h 2141145"/>
                <a:gd name="connsiteX38" fmla="*/ 950614 w 1901228"/>
                <a:gd name="connsiteY38" fmla="*/ 1371600 h 2141145"/>
                <a:gd name="connsiteX39" fmla="*/ 932507 w 1901228"/>
                <a:gd name="connsiteY39" fmla="*/ 1421394 h 2141145"/>
                <a:gd name="connsiteX40" fmla="*/ 941561 w 1901228"/>
                <a:gd name="connsiteY40" fmla="*/ 1453081 h 2141145"/>
                <a:gd name="connsiteX41" fmla="*/ 964194 w 1901228"/>
                <a:gd name="connsiteY41" fmla="*/ 1480242 h 2141145"/>
                <a:gd name="connsiteX42" fmla="*/ 986828 w 1901228"/>
                <a:gd name="connsiteY42" fmla="*/ 1489295 h 2141145"/>
                <a:gd name="connsiteX43" fmla="*/ 1045676 w 1901228"/>
                <a:gd name="connsiteY43" fmla="*/ 1502875 h 2141145"/>
                <a:gd name="connsiteX44" fmla="*/ 1077363 w 1901228"/>
                <a:gd name="connsiteY44" fmla="*/ 1493822 h 2141145"/>
                <a:gd name="connsiteX45" fmla="*/ 1086416 w 1901228"/>
                <a:gd name="connsiteY45" fmla="*/ 1511929 h 2141145"/>
                <a:gd name="connsiteX46" fmla="*/ 1095470 w 1901228"/>
                <a:gd name="connsiteY46" fmla="*/ 1530036 h 2141145"/>
                <a:gd name="connsiteX47" fmla="*/ 1131684 w 1901228"/>
                <a:gd name="connsiteY47" fmla="*/ 1543616 h 2141145"/>
                <a:gd name="connsiteX48" fmla="*/ 1149790 w 1901228"/>
                <a:gd name="connsiteY48" fmla="*/ 1552669 h 2141145"/>
                <a:gd name="connsiteX49" fmla="*/ 1158844 w 1901228"/>
                <a:gd name="connsiteY49" fmla="*/ 1566250 h 2141145"/>
                <a:gd name="connsiteX50" fmla="*/ 1181478 w 1901228"/>
                <a:gd name="connsiteY50" fmla="*/ 1566250 h 2141145"/>
                <a:gd name="connsiteX51" fmla="*/ 1195058 w 1901228"/>
                <a:gd name="connsiteY51" fmla="*/ 1588883 h 2141145"/>
                <a:gd name="connsiteX52" fmla="*/ 1213165 w 1901228"/>
                <a:gd name="connsiteY52" fmla="*/ 1629624 h 2141145"/>
                <a:gd name="connsiteX53" fmla="*/ 1249379 w 1901228"/>
                <a:gd name="connsiteY53" fmla="*/ 1638677 h 2141145"/>
                <a:gd name="connsiteX54" fmla="*/ 1299173 w 1901228"/>
                <a:gd name="connsiteY54" fmla="*/ 1661311 h 2141145"/>
                <a:gd name="connsiteX55" fmla="*/ 1358020 w 1901228"/>
                <a:gd name="connsiteY55" fmla="*/ 1688471 h 2141145"/>
                <a:gd name="connsiteX56" fmla="*/ 1389707 w 1901228"/>
                <a:gd name="connsiteY56" fmla="*/ 1711105 h 2141145"/>
                <a:gd name="connsiteX57" fmla="*/ 1462135 w 1901228"/>
                <a:gd name="connsiteY57" fmla="*/ 1738265 h 2141145"/>
                <a:gd name="connsiteX58" fmla="*/ 1511929 w 1901228"/>
                <a:gd name="connsiteY58" fmla="*/ 1769953 h 2141145"/>
                <a:gd name="connsiteX59" fmla="*/ 1552670 w 1901228"/>
                <a:gd name="connsiteY59" fmla="*/ 1797113 h 2141145"/>
                <a:gd name="connsiteX60" fmla="*/ 1661311 w 1901228"/>
                <a:gd name="connsiteY60" fmla="*/ 1815220 h 2141145"/>
                <a:gd name="connsiteX61" fmla="*/ 1751846 w 1901228"/>
                <a:gd name="connsiteY61" fmla="*/ 1819747 h 2141145"/>
                <a:gd name="connsiteX62" fmla="*/ 1783533 w 1901228"/>
                <a:gd name="connsiteY62" fmla="*/ 1819747 h 2141145"/>
                <a:gd name="connsiteX63" fmla="*/ 1810693 w 1901228"/>
                <a:gd name="connsiteY63" fmla="*/ 1833327 h 2141145"/>
                <a:gd name="connsiteX64" fmla="*/ 1837854 w 1901228"/>
                <a:gd name="connsiteY64" fmla="*/ 1869541 h 2141145"/>
                <a:gd name="connsiteX65" fmla="*/ 1837854 w 1901228"/>
                <a:gd name="connsiteY65" fmla="*/ 1901228 h 2141145"/>
                <a:gd name="connsiteX66" fmla="*/ 1842381 w 1901228"/>
                <a:gd name="connsiteY66" fmla="*/ 1964602 h 2141145"/>
                <a:gd name="connsiteX67" fmla="*/ 1842381 w 1901228"/>
                <a:gd name="connsiteY67" fmla="*/ 2000816 h 2141145"/>
                <a:gd name="connsiteX68" fmla="*/ 1842381 w 1901228"/>
                <a:gd name="connsiteY68" fmla="*/ 2046083 h 2141145"/>
                <a:gd name="connsiteX69" fmla="*/ 1851434 w 1901228"/>
                <a:gd name="connsiteY69" fmla="*/ 2073244 h 2141145"/>
                <a:gd name="connsiteX70" fmla="*/ 1878594 w 1901228"/>
                <a:gd name="connsiteY70" fmla="*/ 2113984 h 2141145"/>
                <a:gd name="connsiteX71" fmla="*/ 1901228 w 1901228"/>
                <a:gd name="connsiteY71" fmla="*/ 2141145 h 214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901228" h="2141145">
                  <a:moveTo>
                    <a:pt x="0" y="0"/>
                  </a:moveTo>
                  <a:lnTo>
                    <a:pt x="18107" y="67901"/>
                  </a:lnTo>
                  <a:lnTo>
                    <a:pt x="27161" y="95061"/>
                  </a:lnTo>
                  <a:lnTo>
                    <a:pt x="63375" y="117695"/>
                  </a:lnTo>
                  <a:lnTo>
                    <a:pt x="95062" y="144856"/>
                  </a:lnTo>
                  <a:lnTo>
                    <a:pt x="131276" y="167489"/>
                  </a:lnTo>
                  <a:lnTo>
                    <a:pt x="135802" y="194650"/>
                  </a:lnTo>
                  <a:lnTo>
                    <a:pt x="149383" y="235390"/>
                  </a:lnTo>
                  <a:lnTo>
                    <a:pt x="149383" y="235390"/>
                  </a:lnTo>
                  <a:lnTo>
                    <a:pt x="190123" y="276131"/>
                  </a:lnTo>
                  <a:lnTo>
                    <a:pt x="190123" y="307818"/>
                  </a:lnTo>
                  <a:lnTo>
                    <a:pt x="194650" y="357612"/>
                  </a:lnTo>
                  <a:lnTo>
                    <a:pt x="217284" y="389299"/>
                  </a:lnTo>
                  <a:lnTo>
                    <a:pt x="258024" y="425513"/>
                  </a:lnTo>
                  <a:lnTo>
                    <a:pt x="285185" y="461727"/>
                  </a:lnTo>
                  <a:lnTo>
                    <a:pt x="316872" y="502467"/>
                  </a:lnTo>
                  <a:lnTo>
                    <a:pt x="348559" y="543208"/>
                  </a:lnTo>
                  <a:lnTo>
                    <a:pt x="384773" y="583949"/>
                  </a:lnTo>
                  <a:lnTo>
                    <a:pt x="398353" y="629216"/>
                  </a:lnTo>
                  <a:lnTo>
                    <a:pt x="430040" y="660903"/>
                  </a:lnTo>
                  <a:lnTo>
                    <a:pt x="461727" y="697117"/>
                  </a:lnTo>
                  <a:lnTo>
                    <a:pt x="516048" y="710697"/>
                  </a:lnTo>
                  <a:lnTo>
                    <a:pt x="552262" y="742384"/>
                  </a:lnTo>
                  <a:lnTo>
                    <a:pt x="561315" y="796705"/>
                  </a:lnTo>
                  <a:lnTo>
                    <a:pt x="606583" y="832919"/>
                  </a:lnTo>
                  <a:lnTo>
                    <a:pt x="633743" y="851026"/>
                  </a:lnTo>
                  <a:lnTo>
                    <a:pt x="633743" y="914400"/>
                  </a:lnTo>
                  <a:lnTo>
                    <a:pt x="656377" y="959667"/>
                  </a:lnTo>
                  <a:lnTo>
                    <a:pt x="674484" y="1013988"/>
                  </a:lnTo>
                  <a:lnTo>
                    <a:pt x="692590" y="1054729"/>
                  </a:lnTo>
                  <a:lnTo>
                    <a:pt x="724278" y="1099996"/>
                  </a:lnTo>
                  <a:lnTo>
                    <a:pt x="769545" y="1167897"/>
                  </a:lnTo>
                  <a:lnTo>
                    <a:pt x="801232" y="1186004"/>
                  </a:lnTo>
                  <a:lnTo>
                    <a:pt x="810286" y="1249378"/>
                  </a:lnTo>
                  <a:lnTo>
                    <a:pt x="823866" y="1290119"/>
                  </a:lnTo>
                  <a:lnTo>
                    <a:pt x="860080" y="1326333"/>
                  </a:lnTo>
                  <a:lnTo>
                    <a:pt x="918927" y="1339913"/>
                  </a:lnTo>
                  <a:lnTo>
                    <a:pt x="946087" y="1358020"/>
                  </a:lnTo>
                  <a:lnTo>
                    <a:pt x="950614" y="1371600"/>
                  </a:lnTo>
                  <a:lnTo>
                    <a:pt x="932507" y="1421394"/>
                  </a:lnTo>
                  <a:lnTo>
                    <a:pt x="941561" y="1453081"/>
                  </a:lnTo>
                  <a:lnTo>
                    <a:pt x="964194" y="1480242"/>
                  </a:lnTo>
                  <a:lnTo>
                    <a:pt x="986828" y="1489295"/>
                  </a:lnTo>
                  <a:lnTo>
                    <a:pt x="1045676" y="1502875"/>
                  </a:lnTo>
                  <a:lnTo>
                    <a:pt x="1077363" y="1493822"/>
                  </a:lnTo>
                  <a:lnTo>
                    <a:pt x="1086416" y="1511929"/>
                  </a:lnTo>
                  <a:lnTo>
                    <a:pt x="1095470" y="1530036"/>
                  </a:lnTo>
                  <a:lnTo>
                    <a:pt x="1131684" y="1543616"/>
                  </a:lnTo>
                  <a:lnTo>
                    <a:pt x="1149790" y="1552669"/>
                  </a:lnTo>
                  <a:lnTo>
                    <a:pt x="1158844" y="1566250"/>
                  </a:lnTo>
                  <a:lnTo>
                    <a:pt x="1181478" y="1566250"/>
                  </a:lnTo>
                  <a:lnTo>
                    <a:pt x="1195058" y="1588883"/>
                  </a:lnTo>
                  <a:lnTo>
                    <a:pt x="1213165" y="1629624"/>
                  </a:lnTo>
                  <a:lnTo>
                    <a:pt x="1249379" y="1638677"/>
                  </a:lnTo>
                  <a:lnTo>
                    <a:pt x="1299173" y="1661311"/>
                  </a:lnTo>
                  <a:lnTo>
                    <a:pt x="1358020" y="1688471"/>
                  </a:lnTo>
                  <a:lnTo>
                    <a:pt x="1389707" y="1711105"/>
                  </a:lnTo>
                  <a:lnTo>
                    <a:pt x="1462135" y="1738265"/>
                  </a:lnTo>
                  <a:lnTo>
                    <a:pt x="1511929" y="1769953"/>
                  </a:lnTo>
                  <a:lnTo>
                    <a:pt x="1552670" y="1797113"/>
                  </a:lnTo>
                  <a:lnTo>
                    <a:pt x="1661311" y="1815220"/>
                  </a:lnTo>
                  <a:lnTo>
                    <a:pt x="1751846" y="1819747"/>
                  </a:lnTo>
                  <a:lnTo>
                    <a:pt x="1783533" y="1819747"/>
                  </a:lnTo>
                  <a:lnTo>
                    <a:pt x="1810693" y="1833327"/>
                  </a:lnTo>
                  <a:lnTo>
                    <a:pt x="1837854" y="1869541"/>
                  </a:lnTo>
                  <a:lnTo>
                    <a:pt x="1837854" y="1901228"/>
                  </a:lnTo>
                  <a:lnTo>
                    <a:pt x="1842381" y="1964602"/>
                  </a:lnTo>
                  <a:lnTo>
                    <a:pt x="1842381" y="2000816"/>
                  </a:lnTo>
                  <a:lnTo>
                    <a:pt x="1842381" y="2046083"/>
                  </a:lnTo>
                  <a:lnTo>
                    <a:pt x="1851434" y="2073244"/>
                  </a:lnTo>
                  <a:lnTo>
                    <a:pt x="1878594" y="2113984"/>
                  </a:lnTo>
                  <a:lnTo>
                    <a:pt x="1901228" y="2141145"/>
                  </a:lnTo>
                </a:path>
              </a:pathLst>
            </a:custGeom>
            <a:noFill/>
            <a:ln w="5715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endParaRPr>
            </a:p>
          </p:txBody>
        </p:sp>
        <p:sp>
          <p:nvSpPr>
            <p:cNvPr id="78" name="Freeform 66">
              <a:extLst>
                <a:ext uri="{FF2B5EF4-FFF2-40B4-BE49-F238E27FC236}">
                  <a16:creationId xmlns:a16="http://schemas.microsoft.com/office/drawing/2014/main" id="{A70D199F-0B55-408E-891E-DFE726926C4E}"/>
                </a:ext>
              </a:extLst>
            </p:cNvPr>
            <p:cNvSpPr/>
            <p:nvPr/>
          </p:nvSpPr>
          <p:spPr bwMode="auto">
            <a:xfrm>
              <a:off x="3362325" y="4724400"/>
              <a:ext cx="276225" cy="695325"/>
            </a:xfrm>
            <a:custGeom>
              <a:avLst/>
              <a:gdLst>
                <a:gd name="connsiteX0" fmla="*/ 276225 w 276225"/>
                <a:gd name="connsiteY0" fmla="*/ 0 h 695325"/>
                <a:gd name="connsiteX1" fmla="*/ 238125 w 276225"/>
                <a:gd name="connsiteY1" fmla="*/ 47625 h 695325"/>
                <a:gd name="connsiteX2" fmla="*/ 200025 w 276225"/>
                <a:gd name="connsiteY2" fmla="*/ 104775 h 695325"/>
                <a:gd name="connsiteX3" fmla="*/ 114300 w 276225"/>
                <a:gd name="connsiteY3" fmla="*/ 171450 h 695325"/>
                <a:gd name="connsiteX4" fmla="*/ 85725 w 276225"/>
                <a:gd name="connsiteY4" fmla="*/ 200025 h 695325"/>
                <a:gd name="connsiteX5" fmla="*/ 57150 w 276225"/>
                <a:gd name="connsiteY5" fmla="*/ 219075 h 695325"/>
                <a:gd name="connsiteX6" fmla="*/ 19050 w 276225"/>
                <a:gd name="connsiteY6" fmla="*/ 304800 h 695325"/>
                <a:gd name="connsiteX7" fmla="*/ 9525 w 276225"/>
                <a:gd name="connsiteY7" fmla="*/ 333375 h 695325"/>
                <a:gd name="connsiteX8" fmla="*/ 0 w 276225"/>
                <a:gd name="connsiteY8" fmla="*/ 361950 h 695325"/>
                <a:gd name="connsiteX9" fmla="*/ 9525 w 276225"/>
                <a:gd name="connsiteY9" fmla="*/ 695325 h 695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6225" h="695325">
                  <a:moveTo>
                    <a:pt x="276225" y="0"/>
                  </a:moveTo>
                  <a:cubicBezTo>
                    <a:pt x="263525" y="15875"/>
                    <a:pt x="250082" y="31183"/>
                    <a:pt x="238125" y="47625"/>
                  </a:cubicBezTo>
                  <a:cubicBezTo>
                    <a:pt x="224659" y="66141"/>
                    <a:pt x="216214" y="88586"/>
                    <a:pt x="200025" y="104775"/>
                  </a:cubicBezTo>
                  <a:cubicBezTo>
                    <a:pt x="155261" y="149539"/>
                    <a:pt x="182658" y="125878"/>
                    <a:pt x="114300" y="171450"/>
                  </a:cubicBezTo>
                  <a:cubicBezTo>
                    <a:pt x="103092" y="178922"/>
                    <a:pt x="96073" y="191401"/>
                    <a:pt x="85725" y="200025"/>
                  </a:cubicBezTo>
                  <a:cubicBezTo>
                    <a:pt x="76931" y="207354"/>
                    <a:pt x="66675" y="212725"/>
                    <a:pt x="57150" y="219075"/>
                  </a:cubicBezTo>
                  <a:cubicBezTo>
                    <a:pt x="26961" y="264358"/>
                    <a:pt x="41720" y="236790"/>
                    <a:pt x="19050" y="304800"/>
                  </a:cubicBezTo>
                  <a:lnTo>
                    <a:pt x="9525" y="333375"/>
                  </a:lnTo>
                  <a:lnTo>
                    <a:pt x="0" y="361950"/>
                  </a:lnTo>
                  <a:cubicBezTo>
                    <a:pt x="10794" y="631800"/>
                    <a:pt x="9525" y="520637"/>
                    <a:pt x="9525" y="695325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endParaRPr>
            </a:p>
          </p:txBody>
        </p:sp>
        <p:sp>
          <p:nvSpPr>
            <p:cNvPr id="79" name="Freeform 67">
              <a:extLst>
                <a:ext uri="{FF2B5EF4-FFF2-40B4-BE49-F238E27FC236}">
                  <a16:creationId xmlns:a16="http://schemas.microsoft.com/office/drawing/2014/main" id="{602C1226-4628-4B25-84D8-44BC5B9D34A8}"/>
                </a:ext>
              </a:extLst>
            </p:cNvPr>
            <p:cNvSpPr/>
            <p:nvPr/>
          </p:nvSpPr>
          <p:spPr bwMode="auto">
            <a:xfrm>
              <a:off x="4124325" y="5353050"/>
              <a:ext cx="47625" cy="180975"/>
            </a:xfrm>
            <a:custGeom>
              <a:avLst/>
              <a:gdLst>
                <a:gd name="connsiteX0" fmla="*/ 47625 w 47625"/>
                <a:gd name="connsiteY0" fmla="*/ 0 h 180975"/>
                <a:gd name="connsiteX1" fmla="*/ 0 w 47625"/>
                <a:gd name="connsiteY1" fmla="*/ 76200 h 180975"/>
                <a:gd name="connsiteX2" fmla="*/ 9525 w 47625"/>
                <a:gd name="connsiteY2" fmla="*/ 142875 h 180975"/>
                <a:gd name="connsiteX3" fmla="*/ 19050 w 47625"/>
                <a:gd name="connsiteY3" fmla="*/ 180975 h 180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625" h="180975">
                  <a:moveTo>
                    <a:pt x="47625" y="0"/>
                  </a:moveTo>
                  <a:cubicBezTo>
                    <a:pt x="35557" y="15085"/>
                    <a:pt x="0" y="48281"/>
                    <a:pt x="0" y="76200"/>
                  </a:cubicBezTo>
                  <a:cubicBezTo>
                    <a:pt x="0" y="98651"/>
                    <a:pt x="5122" y="120860"/>
                    <a:pt x="9525" y="142875"/>
                  </a:cubicBezTo>
                  <a:cubicBezTo>
                    <a:pt x="20054" y="195520"/>
                    <a:pt x="19050" y="154751"/>
                    <a:pt x="19050" y="180975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  <a:headEnd type="none" w="med" len="med"/>
              <a:tailEnd type="none" w="med" len="med"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381CBFDF-2D8E-4ADF-AC75-47043B4301F8}"/>
              </a:ext>
            </a:extLst>
          </p:cNvPr>
          <p:cNvSpPr txBox="1"/>
          <p:nvPr/>
        </p:nvSpPr>
        <p:spPr>
          <a:xfrm>
            <a:off x="4089374" y="2467337"/>
            <a:ext cx="749195" cy="30521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 lIns="87312" tIns="44450" rIns="87312" bIns="44450">
            <a:spAutoFit/>
          </a:bodyPr>
          <a:lstStyle>
            <a:defPPr>
              <a:defRPr lang="en-US"/>
            </a:defPPr>
            <a:lvl1pPr defTabSz="825500" eaLnBrk="0" hangingPunct="0">
              <a:defRPr sz="14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defRPr>
            </a:lvl1pPr>
          </a:lstStyle>
          <a:p>
            <a:pPr marL="0" marR="0" lvl="0" indent="0" algn="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Delta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CA87393-D160-4BB0-BD1C-4772774CA6A5}"/>
              </a:ext>
            </a:extLst>
          </p:cNvPr>
          <p:cNvCxnSpPr>
            <a:cxnSpLocks/>
          </p:cNvCxnSpPr>
          <p:nvPr/>
        </p:nvCxnSpPr>
        <p:spPr>
          <a:xfrm>
            <a:off x="5061726" y="1801536"/>
            <a:ext cx="256703" cy="1272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23D4DB61-809D-4FC9-A1C3-9414F326C2E7}"/>
              </a:ext>
            </a:extLst>
          </p:cNvPr>
          <p:cNvCxnSpPr>
            <a:endCxn id="91" idx="2"/>
          </p:cNvCxnSpPr>
          <p:nvPr/>
        </p:nvCxnSpPr>
        <p:spPr>
          <a:xfrm flipV="1">
            <a:off x="5294443" y="2136108"/>
            <a:ext cx="296680" cy="92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BE9A209A-8672-420D-8A9C-64C00DBE3DF9}"/>
              </a:ext>
            </a:extLst>
          </p:cNvPr>
          <p:cNvSpPr txBox="1"/>
          <p:nvPr/>
        </p:nvSpPr>
        <p:spPr>
          <a:xfrm>
            <a:off x="3732371" y="4723358"/>
            <a:ext cx="2696103" cy="1614490"/>
          </a:xfrm>
          <a:prstGeom prst="rect">
            <a:avLst/>
          </a:prstGeom>
          <a:noFill/>
        </p:spPr>
        <p:txBody>
          <a:bodyPr wrap="square" lIns="182880" tIns="182880" rIns="365760" bIns="365760" rtlCol="0" anchor="ctr">
            <a:noAutofit/>
          </a:bodyPr>
          <a:lstStyle/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1C2140"/>
              </a:solidFill>
              <a:effectLst/>
              <a:uLnTx/>
              <a:uFillTx/>
              <a:latin typeface="Prata" panose="020B0604020202020204" charset="0"/>
              <a:cs typeface="Arial"/>
            </a:endParaRPr>
          </a:p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1C2140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Local Agency Supplies: </a:t>
            </a:r>
          </a:p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C2140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50% </a:t>
            </a:r>
          </a:p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2140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Los Angeles Aqueduct</a:t>
            </a:r>
          </a:p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2140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Groundwater</a:t>
            </a:r>
          </a:p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2140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Recycling</a:t>
            </a:r>
          </a:p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1C2140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Desalination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9FECD50-E610-4CCD-9117-DAD9EE13129B}"/>
              </a:ext>
            </a:extLst>
          </p:cNvPr>
          <p:cNvCxnSpPr>
            <a:cxnSpLocks/>
            <a:endCxn id="55" idx="34"/>
          </p:cNvCxnSpPr>
          <p:nvPr/>
        </p:nvCxnSpPr>
        <p:spPr>
          <a:xfrm flipV="1">
            <a:off x="6051448" y="4833764"/>
            <a:ext cx="874580" cy="598742"/>
          </a:xfrm>
          <a:prstGeom prst="straightConnector1">
            <a:avLst/>
          </a:prstGeom>
          <a:ln w="28575">
            <a:solidFill>
              <a:srgbClr val="BA4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BC144229-3BFB-4FA5-91D6-E07C4A60F67B}"/>
              </a:ext>
            </a:extLst>
          </p:cNvPr>
          <p:cNvCxnSpPr>
            <a:cxnSpLocks/>
            <a:stCxn id="73" idx="2"/>
            <a:endCxn id="75" idx="20"/>
          </p:cNvCxnSpPr>
          <p:nvPr/>
        </p:nvCxnSpPr>
        <p:spPr>
          <a:xfrm flipH="1">
            <a:off x="8161309" y="3431903"/>
            <a:ext cx="166333" cy="1118936"/>
          </a:xfrm>
          <a:prstGeom prst="straightConnector1">
            <a:avLst/>
          </a:prstGeom>
          <a:ln w="28575">
            <a:solidFill>
              <a:srgbClr val="BA4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978DD4F3-BE9E-47BC-9643-AB83FEB08B39}"/>
              </a:ext>
            </a:extLst>
          </p:cNvPr>
          <p:cNvSpPr txBox="1"/>
          <p:nvPr/>
        </p:nvSpPr>
        <p:spPr>
          <a:xfrm>
            <a:off x="6155667" y="919715"/>
            <a:ext cx="1810227" cy="1067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State Water Project</a:t>
            </a:r>
          </a:p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30%</a:t>
            </a:r>
          </a:p>
        </p:txBody>
      </p:sp>
      <p:sp>
        <p:nvSpPr>
          <p:cNvPr id="87" name="Freeform 81">
            <a:extLst>
              <a:ext uri="{FF2B5EF4-FFF2-40B4-BE49-F238E27FC236}">
                <a16:creationId xmlns:a16="http://schemas.microsoft.com/office/drawing/2014/main" id="{0A4F581C-247A-4ADC-8247-90A01CE01FB8}"/>
              </a:ext>
            </a:extLst>
          </p:cNvPr>
          <p:cNvSpPr/>
          <p:nvPr/>
        </p:nvSpPr>
        <p:spPr>
          <a:xfrm>
            <a:off x="6428474" y="2329221"/>
            <a:ext cx="376238" cy="1895475"/>
          </a:xfrm>
          <a:custGeom>
            <a:avLst/>
            <a:gdLst>
              <a:gd name="connsiteX0" fmla="*/ 76200 w 376238"/>
              <a:gd name="connsiteY0" fmla="*/ 0 h 1895475"/>
              <a:gd name="connsiteX1" fmla="*/ 38100 w 376238"/>
              <a:gd name="connsiteY1" fmla="*/ 19050 h 1895475"/>
              <a:gd name="connsiteX2" fmla="*/ 28575 w 376238"/>
              <a:gd name="connsiteY2" fmla="*/ 33338 h 1895475"/>
              <a:gd name="connsiteX3" fmla="*/ 14288 w 376238"/>
              <a:gd name="connsiteY3" fmla="*/ 42863 h 1895475"/>
              <a:gd name="connsiteX4" fmla="*/ 0 w 376238"/>
              <a:gd name="connsiteY4" fmla="*/ 57150 h 1895475"/>
              <a:gd name="connsiteX5" fmla="*/ 4763 w 376238"/>
              <a:gd name="connsiteY5" fmla="*/ 104775 h 1895475"/>
              <a:gd name="connsiteX6" fmla="*/ 33338 w 376238"/>
              <a:gd name="connsiteY6" fmla="*/ 123825 h 1895475"/>
              <a:gd name="connsiteX7" fmla="*/ 42863 w 376238"/>
              <a:gd name="connsiteY7" fmla="*/ 152400 h 1895475"/>
              <a:gd name="connsiteX8" fmla="*/ 38100 w 376238"/>
              <a:gd name="connsiteY8" fmla="*/ 166688 h 1895475"/>
              <a:gd name="connsiteX9" fmla="*/ 33338 w 376238"/>
              <a:gd name="connsiteY9" fmla="*/ 190500 h 1895475"/>
              <a:gd name="connsiteX10" fmla="*/ 23813 w 376238"/>
              <a:gd name="connsiteY10" fmla="*/ 204788 h 1895475"/>
              <a:gd name="connsiteX11" fmla="*/ 61913 w 376238"/>
              <a:gd name="connsiteY11" fmla="*/ 238125 h 1895475"/>
              <a:gd name="connsiteX12" fmla="*/ 90488 w 376238"/>
              <a:gd name="connsiteY12" fmla="*/ 247650 h 1895475"/>
              <a:gd name="connsiteX13" fmla="*/ 109538 w 376238"/>
              <a:gd name="connsiteY13" fmla="*/ 266700 h 1895475"/>
              <a:gd name="connsiteX14" fmla="*/ 133350 w 376238"/>
              <a:gd name="connsiteY14" fmla="*/ 285750 h 1895475"/>
              <a:gd name="connsiteX15" fmla="*/ 147638 w 376238"/>
              <a:gd name="connsiteY15" fmla="*/ 314325 h 1895475"/>
              <a:gd name="connsiteX16" fmla="*/ 142875 w 376238"/>
              <a:gd name="connsiteY16" fmla="*/ 328613 h 1895475"/>
              <a:gd name="connsiteX17" fmla="*/ 114300 w 376238"/>
              <a:gd name="connsiteY17" fmla="*/ 338138 h 1895475"/>
              <a:gd name="connsiteX18" fmla="*/ 100013 w 376238"/>
              <a:gd name="connsiteY18" fmla="*/ 342900 h 1895475"/>
              <a:gd name="connsiteX19" fmla="*/ 85725 w 376238"/>
              <a:gd name="connsiteY19" fmla="*/ 352425 h 1895475"/>
              <a:gd name="connsiteX20" fmla="*/ 90488 w 376238"/>
              <a:gd name="connsiteY20" fmla="*/ 366713 h 1895475"/>
              <a:gd name="connsiteX21" fmla="*/ 104775 w 376238"/>
              <a:gd name="connsiteY21" fmla="*/ 376238 h 1895475"/>
              <a:gd name="connsiteX22" fmla="*/ 119063 w 376238"/>
              <a:gd name="connsiteY22" fmla="*/ 390525 h 1895475"/>
              <a:gd name="connsiteX23" fmla="*/ 119063 w 376238"/>
              <a:gd name="connsiteY23" fmla="*/ 423863 h 1895475"/>
              <a:gd name="connsiteX24" fmla="*/ 123825 w 376238"/>
              <a:gd name="connsiteY24" fmla="*/ 447675 h 1895475"/>
              <a:gd name="connsiteX25" fmla="*/ 119063 w 376238"/>
              <a:gd name="connsiteY25" fmla="*/ 461963 h 1895475"/>
              <a:gd name="connsiteX26" fmla="*/ 133350 w 376238"/>
              <a:gd name="connsiteY26" fmla="*/ 466725 h 1895475"/>
              <a:gd name="connsiteX27" fmla="*/ 123825 w 376238"/>
              <a:gd name="connsiteY27" fmla="*/ 495300 h 1895475"/>
              <a:gd name="connsiteX28" fmla="*/ 128588 w 376238"/>
              <a:gd name="connsiteY28" fmla="*/ 528638 h 1895475"/>
              <a:gd name="connsiteX29" fmla="*/ 138113 w 376238"/>
              <a:gd name="connsiteY29" fmla="*/ 557213 h 1895475"/>
              <a:gd name="connsiteX30" fmla="*/ 128588 w 376238"/>
              <a:gd name="connsiteY30" fmla="*/ 571500 h 1895475"/>
              <a:gd name="connsiteX31" fmla="*/ 114300 w 376238"/>
              <a:gd name="connsiteY31" fmla="*/ 581025 h 1895475"/>
              <a:gd name="connsiteX32" fmla="*/ 104775 w 376238"/>
              <a:gd name="connsiteY32" fmla="*/ 609600 h 1895475"/>
              <a:gd name="connsiteX33" fmla="*/ 109538 w 376238"/>
              <a:gd name="connsiteY33" fmla="*/ 633413 h 1895475"/>
              <a:gd name="connsiteX34" fmla="*/ 114300 w 376238"/>
              <a:gd name="connsiteY34" fmla="*/ 647700 h 1895475"/>
              <a:gd name="connsiteX35" fmla="*/ 119063 w 376238"/>
              <a:gd name="connsiteY35" fmla="*/ 676275 h 1895475"/>
              <a:gd name="connsiteX36" fmla="*/ 114300 w 376238"/>
              <a:gd name="connsiteY36" fmla="*/ 690563 h 1895475"/>
              <a:gd name="connsiteX37" fmla="*/ 95250 w 376238"/>
              <a:gd name="connsiteY37" fmla="*/ 719138 h 1895475"/>
              <a:gd name="connsiteX38" fmla="*/ 90488 w 376238"/>
              <a:gd name="connsiteY38" fmla="*/ 776288 h 1895475"/>
              <a:gd name="connsiteX39" fmla="*/ 119063 w 376238"/>
              <a:gd name="connsiteY39" fmla="*/ 795338 h 1895475"/>
              <a:gd name="connsiteX40" fmla="*/ 133350 w 376238"/>
              <a:gd name="connsiteY40" fmla="*/ 809625 h 1895475"/>
              <a:gd name="connsiteX41" fmla="*/ 161925 w 376238"/>
              <a:gd name="connsiteY41" fmla="*/ 828675 h 1895475"/>
              <a:gd name="connsiteX42" fmla="*/ 171450 w 376238"/>
              <a:gd name="connsiteY42" fmla="*/ 842963 h 1895475"/>
              <a:gd name="connsiteX43" fmla="*/ 185738 w 376238"/>
              <a:gd name="connsiteY43" fmla="*/ 871538 h 1895475"/>
              <a:gd name="connsiteX44" fmla="*/ 200025 w 376238"/>
              <a:gd name="connsiteY44" fmla="*/ 881063 h 1895475"/>
              <a:gd name="connsiteX45" fmla="*/ 214313 w 376238"/>
              <a:gd name="connsiteY45" fmla="*/ 895350 h 1895475"/>
              <a:gd name="connsiteX46" fmla="*/ 219075 w 376238"/>
              <a:gd name="connsiteY46" fmla="*/ 909638 h 1895475"/>
              <a:gd name="connsiteX47" fmla="*/ 223838 w 376238"/>
              <a:gd name="connsiteY47" fmla="*/ 933450 h 1895475"/>
              <a:gd name="connsiteX48" fmla="*/ 252413 w 376238"/>
              <a:gd name="connsiteY48" fmla="*/ 952500 h 1895475"/>
              <a:gd name="connsiteX49" fmla="*/ 261938 w 376238"/>
              <a:gd name="connsiteY49" fmla="*/ 966788 h 1895475"/>
              <a:gd name="connsiteX50" fmla="*/ 266700 w 376238"/>
              <a:gd name="connsiteY50" fmla="*/ 981075 h 1895475"/>
              <a:gd name="connsiteX51" fmla="*/ 280988 w 376238"/>
              <a:gd name="connsiteY51" fmla="*/ 990600 h 1895475"/>
              <a:gd name="connsiteX52" fmla="*/ 266700 w 376238"/>
              <a:gd name="connsiteY52" fmla="*/ 1023938 h 1895475"/>
              <a:gd name="connsiteX53" fmla="*/ 238125 w 376238"/>
              <a:gd name="connsiteY53" fmla="*/ 1042988 h 1895475"/>
              <a:gd name="connsiteX54" fmla="*/ 228600 w 376238"/>
              <a:gd name="connsiteY54" fmla="*/ 1071563 h 1895475"/>
              <a:gd name="connsiteX55" fmla="*/ 200025 w 376238"/>
              <a:gd name="connsiteY55" fmla="*/ 1090613 h 1895475"/>
              <a:gd name="connsiteX56" fmla="*/ 195263 w 376238"/>
              <a:gd name="connsiteY56" fmla="*/ 1109663 h 1895475"/>
              <a:gd name="connsiteX57" fmla="*/ 190500 w 376238"/>
              <a:gd name="connsiteY57" fmla="*/ 1123950 h 1895475"/>
              <a:gd name="connsiteX58" fmla="*/ 200025 w 376238"/>
              <a:gd name="connsiteY58" fmla="*/ 1171575 h 1895475"/>
              <a:gd name="connsiteX59" fmla="*/ 209550 w 376238"/>
              <a:gd name="connsiteY59" fmla="*/ 1214438 h 1895475"/>
              <a:gd name="connsiteX60" fmla="*/ 252413 w 376238"/>
              <a:gd name="connsiteY60" fmla="*/ 1233488 h 1895475"/>
              <a:gd name="connsiteX61" fmla="*/ 266700 w 376238"/>
              <a:gd name="connsiteY61" fmla="*/ 1238250 h 1895475"/>
              <a:gd name="connsiteX62" fmla="*/ 276225 w 376238"/>
              <a:gd name="connsiteY62" fmla="*/ 1252538 h 1895475"/>
              <a:gd name="connsiteX63" fmla="*/ 285750 w 376238"/>
              <a:gd name="connsiteY63" fmla="*/ 1323975 h 1895475"/>
              <a:gd name="connsiteX64" fmla="*/ 304800 w 376238"/>
              <a:gd name="connsiteY64" fmla="*/ 1352550 h 1895475"/>
              <a:gd name="connsiteX65" fmla="*/ 309563 w 376238"/>
              <a:gd name="connsiteY65" fmla="*/ 1366838 h 1895475"/>
              <a:gd name="connsiteX66" fmla="*/ 328613 w 376238"/>
              <a:gd name="connsiteY66" fmla="*/ 1395413 h 1895475"/>
              <a:gd name="connsiteX67" fmla="*/ 338138 w 376238"/>
              <a:gd name="connsiteY67" fmla="*/ 1423988 h 1895475"/>
              <a:gd name="connsiteX68" fmla="*/ 357188 w 376238"/>
              <a:gd name="connsiteY68" fmla="*/ 1495425 h 1895475"/>
              <a:gd name="connsiteX69" fmla="*/ 366713 w 376238"/>
              <a:gd name="connsiteY69" fmla="*/ 1533525 h 1895475"/>
              <a:gd name="connsiteX70" fmla="*/ 371475 w 376238"/>
              <a:gd name="connsiteY70" fmla="*/ 1547813 h 1895475"/>
              <a:gd name="connsiteX71" fmla="*/ 376238 w 376238"/>
              <a:gd name="connsiteY71" fmla="*/ 1566863 h 1895475"/>
              <a:gd name="connsiteX72" fmla="*/ 371475 w 376238"/>
              <a:gd name="connsiteY72" fmla="*/ 1619250 h 1895475"/>
              <a:gd name="connsiteX73" fmla="*/ 371475 w 376238"/>
              <a:gd name="connsiteY73" fmla="*/ 1647825 h 1895475"/>
              <a:gd name="connsiteX74" fmla="*/ 366713 w 376238"/>
              <a:gd name="connsiteY74" fmla="*/ 1662113 h 1895475"/>
              <a:gd name="connsiteX75" fmla="*/ 352425 w 376238"/>
              <a:gd name="connsiteY75" fmla="*/ 1666875 h 1895475"/>
              <a:gd name="connsiteX76" fmla="*/ 333375 w 376238"/>
              <a:gd name="connsiteY76" fmla="*/ 1709738 h 1895475"/>
              <a:gd name="connsiteX77" fmla="*/ 304800 w 376238"/>
              <a:gd name="connsiteY77" fmla="*/ 1728788 h 1895475"/>
              <a:gd name="connsiteX78" fmla="*/ 290513 w 376238"/>
              <a:gd name="connsiteY78" fmla="*/ 1738313 h 1895475"/>
              <a:gd name="connsiteX79" fmla="*/ 280988 w 376238"/>
              <a:gd name="connsiteY79" fmla="*/ 1752600 h 1895475"/>
              <a:gd name="connsiteX80" fmla="*/ 276225 w 376238"/>
              <a:gd name="connsiteY80" fmla="*/ 1766888 h 1895475"/>
              <a:gd name="connsiteX81" fmla="*/ 261938 w 376238"/>
              <a:gd name="connsiteY81" fmla="*/ 1776413 h 1895475"/>
              <a:gd name="connsiteX82" fmla="*/ 257175 w 376238"/>
              <a:gd name="connsiteY82" fmla="*/ 1790700 h 1895475"/>
              <a:gd name="connsiteX83" fmla="*/ 242888 w 376238"/>
              <a:gd name="connsiteY83" fmla="*/ 1795463 h 1895475"/>
              <a:gd name="connsiteX84" fmla="*/ 228600 w 376238"/>
              <a:gd name="connsiteY84" fmla="*/ 1804988 h 1895475"/>
              <a:gd name="connsiteX85" fmla="*/ 204788 w 376238"/>
              <a:gd name="connsiteY85" fmla="*/ 1833563 h 1895475"/>
              <a:gd name="connsiteX86" fmla="*/ 176213 w 376238"/>
              <a:gd name="connsiteY86" fmla="*/ 1847850 h 1895475"/>
              <a:gd name="connsiteX87" fmla="*/ 166688 w 376238"/>
              <a:gd name="connsiteY87" fmla="*/ 1862138 h 1895475"/>
              <a:gd name="connsiteX88" fmla="*/ 152400 w 376238"/>
              <a:gd name="connsiteY88" fmla="*/ 1895475 h 1895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376238" h="1895475">
                <a:moveTo>
                  <a:pt x="76200" y="0"/>
                </a:moveTo>
                <a:cubicBezTo>
                  <a:pt x="64832" y="4547"/>
                  <a:pt x="47611" y="9539"/>
                  <a:pt x="38100" y="19050"/>
                </a:cubicBezTo>
                <a:cubicBezTo>
                  <a:pt x="34053" y="23097"/>
                  <a:pt x="32622" y="29290"/>
                  <a:pt x="28575" y="33338"/>
                </a:cubicBezTo>
                <a:cubicBezTo>
                  <a:pt x="24528" y="37385"/>
                  <a:pt x="18685" y="39199"/>
                  <a:pt x="14288" y="42863"/>
                </a:cubicBezTo>
                <a:cubicBezTo>
                  <a:pt x="9114" y="47175"/>
                  <a:pt x="4763" y="52388"/>
                  <a:pt x="0" y="57150"/>
                </a:cubicBezTo>
                <a:cubicBezTo>
                  <a:pt x="1588" y="73025"/>
                  <a:pt x="-2372" y="90505"/>
                  <a:pt x="4763" y="104775"/>
                </a:cubicBezTo>
                <a:cubicBezTo>
                  <a:pt x="9883" y="115014"/>
                  <a:pt x="33338" y="123825"/>
                  <a:pt x="33338" y="123825"/>
                </a:cubicBezTo>
                <a:cubicBezTo>
                  <a:pt x="36513" y="133350"/>
                  <a:pt x="46038" y="142875"/>
                  <a:pt x="42863" y="152400"/>
                </a:cubicBezTo>
                <a:cubicBezTo>
                  <a:pt x="41275" y="157163"/>
                  <a:pt x="39318" y="161818"/>
                  <a:pt x="38100" y="166688"/>
                </a:cubicBezTo>
                <a:cubicBezTo>
                  <a:pt x="36137" y="174541"/>
                  <a:pt x="36180" y="182921"/>
                  <a:pt x="33338" y="190500"/>
                </a:cubicBezTo>
                <a:cubicBezTo>
                  <a:pt x="31328" y="195860"/>
                  <a:pt x="26988" y="200025"/>
                  <a:pt x="23813" y="204788"/>
                </a:cubicBezTo>
                <a:cubicBezTo>
                  <a:pt x="39688" y="228600"/>
                  <a:pt x="28576" y="215900"/>
                  <a:pt x="61913" y="238125"/>
                </a:cubicBezTo>
                <a:cubicBezTo>
                  <a:pt x="70267" y="243694"/>
                  <a:pt x="90488" y="247650"/>
                  <a:pt x="90488" y="247650"/>
                </a:cubicBezTo>
                <a:cubicBezTo>
                  <a:pt x="100878" y="278824"/>
                  <a:pt x="86447" y="248227"/>
                  <a:pt x="109538" y="266700"/>
                </a:cubicBezTo>
                <a:cubicBezTo>
                  <a:pt x="140313" y="291320"/>
                  <a:pt x="97438" y="273780"/>
                  <a:pt x="133350" y="285750"/>
                </a:cubicBezTo>
                <a:cubicBezTo>
                  <a:pt x="138164" y="292972"/>
                  <a:pt x="147638" y="304468"/>
                  <a:pt x="147638" y="314325"/>
                </a:cubicBezTo>
                <a:cubicBezTo>
                  <a:pt x="147638" y="319345"/>
                  <a:pt x="146960" y="325695"/>
                  <a:pt x="142875" y="328613"/>
                </a:cubicBezTo>
                <a:cubicBezTo>
                  <a:pt x="134705" y="334449"/>
                  <a:pt x="123825" y="334963"/>
                  <a:pt x="114300" y="338138"/>
                </a:cubicBezTo>
                <a:lnTo>
                  <a:pt x="100013" y="342900"/>
                </a:lnTo>
                <a:cubicBezTo>
                  <a:pt x="95250" y="346075"/>
                  <a:pt x="87851" y="347110"/>
                  <a:pt x="85725" y="352425"/>
                </a:cubicBezTo>
                <a:cubicBezTo>
                  <a:pt x="83861" y="357086"/>
                  <a:pt x="87352" y="362793"/>
                  <a:pt x="90488" y="366713"/>
                </a:cubicBezTo>
                <a:cubicBezTo>
                  <a:pt x="94064" y="371182"/>
                  <a:pt x="100378" y="372574"/>
                  <a:pt x="104775" y="376238"/>
                </a:cubicBezTo>
                <a:cubicBezTo>
                  <a:pt x="109949" y="380550"/>
                  <a:pt x="114300" y="385763"/>
                  <a:pt x="119063" y="390525"/>
                </a:cubicBezTo>
                <a:cubicBezTo>
                  <a:pt x="130481" y="424783"/>
                  <a:pt x="119063" y="382002"/>
                  <a:pt x="119063" y="423863"/>
                </a:cubicBezTo>
                <a:cubicBezTo>
                  <a:pt x="119063" y="431957"/>
                  <a:pt x="122238" y="439738"/>
                  <a:pt x="123825" y="447675"/>
                </a:cubicBezTo>
                <a:cubicBezTo>
                  <a:pt x="122238" y="452438"/>
                  <a:pt x="116818" y="457473"/>
                  <a:pt x="119063" y="461963"/>
                </a:cubicBezTo>
                <a:cubicBezTo>
                  <a:pt x="121308" y="466453"/>
                  <a:pt x="132640" y="461756"/>
                  <a:pt x="133350" y="466725"/>
                </a:cubicBezTo>
                <a:cubicBezTo>
                  <a:pt x="134770" y="476664"/>
                  <a:pt x="123825" y="495300"/>
                  <a:pt x="123825" y="495300"/>
                </a:cubicBezTo>
                <a:cubicBezTo>
                  <a:pt x="125413" y="506413"/>
                  <a:pt x="126064" y="517700"/>
                  <a:pt x="128588" y="528638"/>
                </a:cubicBezTo>
                <a:cubicBezTo>
                  <a:pt x="130846" y="538421"/>
                  <a:pt x="138113" y="557213"/>
                  <a:pt x="138113" y="557213"/>
                </a:cubicBezTo>
                <a:cubicBezTo>
                  <a:pt x="134938" y="561975"/>
                  <a:pt x="132635" y="567453"/>
                  <a:pt x="128588" y="571500"/>
                </a:cubicBezTo>
                <a:cubicBezTo>
                  <a:pt x="124540" y="575547"/>
                  <a:pt x="117334" y="576171"/>
                  <a:pt x="114300" y="581025"/>
                </a:cubicBezTo>
                <a:cubicBezTo>
                  <a:pt x="108979" y="589539"/>
                  <a:pt x="104775" y="609600"/>
                  <a:pt x="104775" y="609600"/>
                </a:cubicBezTo>
                <a:cubicBezTo>
                  <a:pt x="106363" y="617538"/>
                  <a:pt x="107575" y="625560"/>
                  <a:pt x="109538" y="633413"/>
                </a:cubicBezTo>
                <a:cubicBezTo>
                  <a:pt x="110756" y="638283"/>
                  <a:pt x="113211" y="642800"/>
                  <a:pt x="114300" y="647700"/>
                </a:cubicBezTo>
                <a:cubicBezTo>
                  <a:pt x="116395" y="657126"/>
                  <a:pt x="117475" y="666750"/>
                  <a:pt x="119063" y="676275"/>
                </a:cubicBezTo>
                <a:cubicBezTo>
                  <a:pt x="117475" y="681038"/>
                  <a:pt x="116738" y="686174"/>
                  <a:pt x="114300" y="690563"/>
                </a:cubicBezTo>
                <a:cubicBezTo>
                  <a:pt x="108741" y="700570"/>
                  <a:pt x="95250" y="719138"/>
                  <a:pt x="95250" y="719138"/>
                </a:cubicBezTo>
                <a:cubicBezTo>
                  <a:pt x="89554" y="736225"/>
                  <a:pt x="77454" y="757669"/>
                  <a:pt x="90488" y="776288"/>
                </a:cubicBezTo>
                <a:cubicBezTo>
                  <a:pt x="97053" y="785666"/>
                  <a:pt x="109538" y="788988"/>
                  <a:pt x="119063" y="795338"/>
                </a:cubicBezTo>
                <a:cubicBezTo>
                  <a:pt x="124667" y="799074"/>
                  <a:pt x="128034" y="805490"/>
                  <a:pt x="133350" y="809625"/>
                </a:cubicBezTo>
                <a:cubicBezTo>
                  <a:pt x="142386" y="816653"/>
                  <a:pt x="161925" y="828675"/>
                  <a:pt x="161925" y="828675"/>
                </a:cubicBezTo>
                <a:cubicBezTo>
                  <a:pt x="165100" y="833438"/>
                  <a:pt x="168890" y="837843"/>
                  <a:pt x="171450" y="842963"/>
                </a:cubicBezTo>
                <a:cubicBezTo>
                  <a:pt x="179196" y="858455"/>
                  <a:pt x="172091" y="857890"/>
                  <a:pt x="185738" y="871538"/>
                </a:cubicBezTo>
                <a:cubicBezTo>
                  <a:pt x="189785" y="875585"/>
                  <a:pt x="195628" y="877399"/>
                  <a:pt x="200025" y="881063"/>
                </a:cubicBezTo>
                <a:cubicBezTo>
                  <a:pt x="205199" y="885375"/>
                  <a:pt x="209550" y="890588"/>
                  <a:pt x="214313" y="895350"/>
                </a:cubicBezTo>
                <a:cubicBezTo>
                  <a:pt x="215900" y="900113"/>
                  <a:pt x="217857" y="904768"/>
                  <a:pt x="219075" y="909638"/>
                </a:cubicBezTo>
                <a:cubicBezTo>
                  <a:pt x="221038" y="917491"/>
                  <a:pt x="218868" y="927061"/>
                  <a:pt x="223838" y="933450"/>
                </a:cubicBezTo>
                <a:cubicBezTo>
                  <a:pt x="230866" y="942486"/>
                  <a:pt x="252413" y="952500"/>
                  <a:pt x="252413" y="952500"/>
                </a:cubicBezTo>
                <a:cubicBezTo>
                  <a:pt x="255588" y="957263"/>
                  <a:pt x="259378" y="961668"/>
                  <a:pt x="261938" y="966788"/>
                </a:cubicBezTo>
                <a:cubicBezTo>
                  <a:pt x="264183" y="971278"/>
                  <a:pt x="263564" y="977155"/>
                  <a:pt x="266700" y="981075"/>
                </a:cubicBezTo>
                <a:cubicBezTo>
                  <a:pt x="270276" y="985545"/>
                  <a:pt x="276225" y="987425"/>
                  <a:pt x="280988" y="990600"/>
                </a:cubicBezTo>
                <a:cubicBezTo>
                  <a:pt x="277846" y="1003167"/>
                  <a:pt x="277224" y="1014729"/>
                  <a:pt x="266700" y="1023938"/>
                </a:cubicBezTo>
                <a:cubicBezTo>
                  <a:pt x="258085" y="1031476"/>
                  <a:pt x="238125" y="1042988"/>
                  <a:pt x="238125" y="1042988"/>
                </a:cubicBezTo>
                <a:cubicBezTo>
                  <a:pt x="234950" y="1052513"/>
                  <a:pt x="236954" y="1065994"/>
                  <a:pt x="228600" y="1071563"/>
                </a:cubicBezTo>
                <a:lnTo>
                  <a:pt x="200025" y="1090613"/>
                </a:lnTo>
                <a:cubicBezTo>
                  <a:pt x="198438" y="1096963"/>
                  <a:pt x="197061" y="1103369"/>
                  <a:pt x="195263" y="1109663"/>
                </a:cubicBezTo>
                <a:cubicBezTo>
                  <a:pt x="193884" y="1114490"/>
                  <a:pt x="190500" y="1118930"/>
                  <a:pt x="190500" y="1123950"/>
                </a:cubicBezTo>
                <a:cubicBezTo>
                  <a:pt x="190500" y="1165504"/>
                  <a:pt x="194161" y="1145187"/>
                  <a:pt x="200025" y="1171575"/>
                </a:cubicBezTo>
                <a:cubicBezTo>
                  <a:pt x="200095" y="1171891"/>
                  <a:pt x="204604" y="1208255"/>
                  <a:pt x="209550" y="1214438"/>
                </a:cubicBezTo>
                <a:cubicBezTo>
                  <a:pt x="217783" y="1224729"/>
                  <a:pt x="243683" y="1230578"/>
                  <a:pt x="252413" y="1233488"/>
                </a:cubicBezTo>
                <a:lnTo>
                  <a:pt x="266700" y="1238250"/>
                </a:lnTo>
                <a:cubicBezTo>
                  <a:pt x="269875" y="1243013"/>
                  <a:pt x="275102" y="1246925"/>
                  <a:pt x="276225" y="1252538"/>
                </a:cubicBezTo>
                <a:cubicBezTo>
                  <a:pt x="277299" y="1257910"/>
                  <a:pt x="276021" y="1306463"/>
                  <a:pt x="285750" y="1323975"/>
                </a:cubicBezTo>
                <a:cubicBezTo>
                  <a:pt x="291309" y="1333982"/>
                  <a:pt x="301180" y="1341690"/>
                  <a:pt x="304800" y="1352550"/>
                </a:cubicBezTo>
                <a:cubicBezTo>
                  <a:pt x="306388" y="1357313"/>
                  <a:pt x="307125" y="1362449"/>
                  <a:pt x="309563" y="1366838"/>
                </a:cubicBezTo>
                <a:cubicBezTo>
                  <a:pt x="315122" y="1376845"/>
                  <a:pt x="328613" y="1395413"/>
                  <a:pt x="328613" y="1395413"/>
                </a:cubicBezTo>
                <a:cubicBezTo>
                  <a:pt x="331788" y="1404938"/>
                  <a:pt x="337368" y="1413977"/>
                  <a:pt x="338138" y="1423988"/>
                </a:cubicBezTo>
                <a:cubicBezTo>
                  <a:pt x="343339" y="1491607"/>
                  <a:pt x="325678" y="1474419"/>
                  <a:pt x="357188" y="1495425"/>
                </a:cubicBezTo>
                <a:cubicBezTo>
                  <a:pt x="368073" y="1528086"/>
                  <a:pt x="355219" y="1487549"/>
                  <a:pt x="366713" y="1533525"/>
                </a:cubicBezTo>
                <a:cubicBezTo>
                  <a:pt x="367931" y="1538395"/>
                  <a:pt x="370096" y="1542986"/>
                  <a:pt x="371475" y="1547813"/>
                </a:cubicBezTo>
                <a:cubicBezTo>
                  <a:pt x="373273" y="1554107"/>
                  <a:pt x="374650" y="1560513"/>
                  <a:pt x="376238" y="1566863"/>
                </a:cubicBezTo>
                <a:cubicBezTo>
                  <a:pt x="374650" y="1584325"/>
                  <a:pt x="373955" y="1601892"/>
                  <a:pt x="371475" y="1619250"/>
                </a:cubicBezTo>
                <a:cubicBezTo>
                  <a:pt x="367665" y="1645919"/>
                  <a:pt x="362586" y="1621157"/>
                  <a:pt x="371475" y="1647825"/>
                </a:cubicBezTo>
                <a:cubicBezTo>
                  <a:pt x="369888" y="1652588"/>
                  <a:pt x="370263" y="1658563"/>
                  <a:pt x="366713" y="1662113"/>
                </a:cubicBezTo>
                <a:cubicBezTo>
                  <a:pt x="363163" y="1665663"/>
                  <a:pt x="355343" y="1662790"/>
                  <a:pt x="352425" y="1666875"/>
                </a:cubicBezTo>
                <a:cubicBezTo>
                  <a:pt x="338065" y="1686978"/>
                  <a:pt x="350194" y="1695021"/>
                  <a:pt x="333375" y="1709738"/>
                </a:cubicBezTo>
                <a:cubicBezTo>
                  <a:pt x="324760" y="1717276"/>
                  <a:pt x="314325" y="1722438"/>
                  <a:pt x="304800" y="1728788"/>
                </a:cubicBezTo>
                <a:lnTo>
                  <a:pt x="290513" y="1738313"/>
                </a:lnTo>
                <a:cubicBezTo>
                  <a:pt x="287338" y="1743075"/>
                  <a:pt x="283548" y="1747481"/>
                  <a:pt x="280988" y="1752600"/>
                </a:cubicBezTo>
                <a:cubicBezTo>
                  <a:pt x="278743" y="1757090"/>
                  <a:pt x="279361" y="1762968"/>
                  <a:pt x="276225" y="1766888"/>
                </a:cubicBezTo>
                <a:cubicBezTo>
                  <a:pt x="272649" y="1771357"/>
                  <a:pt x="266700" y="1773238"/>
                  <a:pt x="261938" y="1776413"/>
                </a:cubicBezTo>
                <a:cubicBezTo>
                  <a:pt x="260350" y="1781175"/>
                  <a:pt x="260725" y="1787150"/>
                  <a:pt x="257175" y="1790700"/>
                </a:cubicBezTo>
                <a:cubicBezTo>
                  <a:pt x="253625" y="1794250"/>
                  <a:pt x="247378" y="1793218"/>
                  <a:pt x="242888" y="1795463"/>
                </a:cubicBezTo>
                <a:cubicBezTo>
                  <a:pt x="237768" y="1798023"/>
                  <a:pt x="232997" y="1801324"/>
                  <a:pt x="228600" y="1804988"/>
                </a:cubicBezTo>
                <a:cubicBezTo>
                  <a:pt x="181791" y="1843995"/>
                  <a:pt x="242249" y="1796102"/>
                  <a:pt x="204788" y="1833563"/>
                </a:cubicBezTo>
                <a:cubicBezTo>
                  <a:pt x="195556" y="1842795"/>
                  <a:pt x="187833" y="1843977"/>
                  <a:pt x="176213" y="1847850"/>
                </a:cubicBezTo>
                <a:cubicBezTo>
                  <a:pt x="173038" y="1852613"/>
                  <a:pt x="169013" y="1856907"/>
                  <a:pt x="166688" y="1862138"/>
                </a:cubicBezTo>
                <a:cubicBezTo>
                  <a:pt x="150313" y="1898981"/>
                  <a:pt x="165636" y="1882242"/>
                  <a:pt x="152400" y="1895475"/>
                </a:cubicBezTo>
              </a:path>
            </a:pathLst>
          </a:custGeom>
          <a:noFill/>
          <a:ln>
            <a:solidFill>
              <a:srgbClr val="C7DE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Prata" panose="020B0604020202020204" charset="0"/>
              <a:cs typeface="Arial"/>
            </a:endParaRPr>
          </a:p>
        </p:txBody>
      </p:sp>
      <p:sp>
        <p:nvSpPr>
          <p:cNvPr id="88" name="Freeform 82">
            <a:extLst>
              <a:ext uri="{FF2B5EF4-FFF2-40B4-BE49-F238E27FC236}">
                <a16:creationId xmlns:a16="http://schemas.microsoft.com/office/drawing/2014/main" id="{65A018AF-C92A-43B8-AA91-D1E1BD6333B1}"/>
              </a:ext>
            </a:extLst>
          </p:cNvPr>
          <p:cNvSpPr/>
          <p:nvPr/>
        </p:nvSpPr>
        <p:spPr>
          <a:xfrm>
            <a:off x="6330252" y="2316736"/>
            <a:ext cx="207123" cy="134021"/>
          </a:xfrm>
          <a:custGeom>
            <a:avLst/>
            <a:gdLst>
              <a:gd name="connsiteX0" fmla="*/ 123825 w 323850"/>
              <a:gd name="connsiteY0" fmla="*/ 0 h 209550"/>
              <a:gd name="connsiteX1" fmla="*/ 123825 w 323850"/>
              <a:gd name="connsiteY1" fmla="*/ 0 h 209550"/>
              <a:gd name="connsiteX2" fmla="*/ 85725 w 323850"/>
              <a:gd name="connsiteY2" fmla="*/ 19050 h 209550"/>
              <a:gd name="connsiteX3" fmla="*/ 80962 w 323850"/>
              <a:gd name="connsiteY3" fmla="*/ 42863 h 209550"/>
              <a:gd name="connsiteX4" fmla="*/ 76200 w 323850"/>
              <a:gd name="connsiteY4" fmla="*/ 57150 h 209550"/>
              <a:gd name="connsiteX5" fmla="*/ 33337 w 323850"/>
              <a:gd name="connsiteY5" fmla="*/ 80963 h 209550"/>
              <a:gd name="connsiteX6" fmla="*/ 4762 w 323850"/>
              <a:gd name="connsiteY6" fmla="*/ 95250 h 209550"/>
              <a:gd name="connsiteX7" fmla="*/ 0 w 323850"/>
              <a:gd name="connsiteY7" fmla="*/ 109538 h 209550"/>
              <a:gd name="connsiteX8" fmla="*/ 14287 w 323850"/>
              <a:gd name="connsiteY8" fmla="*/ 142875 h 209550"/>
              <a:gd name="connsiteX9" fmla="*/ 9525 w 323850"/>
              <a:gd name="connsiteY9" fmla="*/ 157163 h 209550"/>
              <a:gd name="connsiteX10" fmla="*/ 38100 w 323850"/>
              <a:gd name="connsiteY10" fmla="*/ 166688 h 209550"/>
              <a:gd name="connsiteX11" fmla="*/ 42862 w 323850"/>
              <a:gd name="connsiteY11" fmla="*/ 180975 h 209550"/>
              <a:gd name="connsiteX12" fmla="*/ 71437 w 323850"/>
              <a:gd name="connsiteY12" fmla="*/ 195263 h 209550"/>
              <a:gd name="connsiteX13" fmla="*/ 100012 w 323850"/>
              <a:gd name="connsiteY13" fmla="*/ 209550 h 209550"/>
              <a:gd name="connsiteX14" fmla="*/ 138112 w 323850"/>
              <a:gd name="connsiteY14" fmla="*/ 204788 h 209550"/>
              <a:gd name="connsiteX15" fmla="*/ 166687 w 323850"/>
              <a:gd name="connsiteY15" fmla="*/ 195263 h 209550"/>
              <a:gd name="connsiteX16" fmla="*/ 209550 w 323850"/>
              <a:gd name="connsiteY16" fmla="*/ 176213 h 209550"/>
              <a:gd name="connsiteX17" fmla="*/ 223837 w 323850"/>
              <a:gd name="connsiteY17" fmla="*/ 171450 h 209550"/>
              <a:gd name="connsiteX18" fmla="*/ 233362 w 323850"/>
              <a:gd name="connsiteY18" fmla="*/ 185738 h 209550"/>
              <a:gd name="connsiteX19" fmla="*/ 261937 w 323850"/>
              <a:gd name="connsiteY19" fmla="*/ 195263 h 209550"/>
              <a:gd name="connsiteX20" fmla="*/ 280987 w 323850"/>
              <a:gd name="connsiteY20" fmla="*/ 176213 h 209550"/>
              <a:gd name="connsiteX21" fmla="*/ 295275 w 323850"/>
              <a:gd name="connsiteY21" fmla="*/ 166688 h 209550"/>
              <a:gd name="connsiteX22" fmla="*/ 309562 w 323850"/>
              <a:gd name="connsiteY22" fmla="*/ 138113 h 209550"/>
              <a:gd name="connsiteX23" fmla="*/ 323850 w 323850"/>
              <a:gd name="connsiteY23" fmla="*/ 133350 h 209550"/>
              <a:gd name="connsiteX24" fmla="*/ 319087 w 323850"/>
              <a:gd name="connsiteY24" fmla="*/ 76200 h 209550"/>
              <a:gd name="connsiteX25" fmla="*/ 304800 w 323850"/>
              <a:gd name="connsiteY25" fmla="*/ 66675 h 209550"/>
              <a:gd name="connsiteX26" fmla="*/ 295275 w 323850"/>
              <a:gd name="connsiteY26" fmla="*/ 52388 h 209550"/>
              <a:gd name="connsiteX27" fmla="*/ 300037 w 323850"/>
              <a:gd name="connsiteY27" fmla="*/ 38100 h 209550"/>
              <a:gd name="connsiteX28" fmla="*/ 285750 w 323850"/>
              <a:gd name="connsiteY28" fmla="*/ 23813 h 209550"/>
              <a:gd name="connsiteX29" fmla="*/ 271462 w 323850"/>
              <a:gd name="connsiteY29" fmla="*/ 14288 h 209550"/>
              <a:gd name="connsiteX30" fmla="*/ 176212 w 323850"/>
              <a:gd name="connsiteY30" fmla="*/ 4763 h 209550"/>
              <a:gd name="connsiteX31" fmla="*/ 128587 w 323850"/>
              <a:gd name="connsiteY31" fmla="*/ 0 h 209550"/>
              <a:gd name="connsiteX32" fmla="*/ 123825 w 323850"/>
              <a:gd name="connsiteY32" fmla="*/ 0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23850" h="209550">
                <a:moveTo>
                  <a:pt x="123825" y="0"/>
                </a:moveTo>
                <a:lnTo>
                  <a:pt x="123825" y="0"/>
                </a:lnTo>
                <a:cubicBezTo>
                  <a:pt x="111125" y="6350"/>
                  <a:pt x="95765" y="9010"/>
                  <a:pt x="85725" y="19050"/>
                </a:cubicBezTo>
                <a:cubicBezTo>
                  <a:pt x="80001" y="24774"/>
                  <a:pt x="82925" y="35010"/>
                  <a:pt x="80962" y="42863"/>
                </a:cubicBezTo>
                <a:cubicBezTo>
                  <a:pt x="79744" y="47733"/>
                  <a:pt x="79750" y="53600"/>
                  <a:pt x="76200" y="57150"/>
                </a:cubicBezTo>
                <a:cubicBezTo>
                  <a:pt x="46169" y="87181"/>
                  <a:pt x="57292" y="68985"/>
                  <a:pt x="33337" y="80963"/>
                </a:cubicBezTo>
                <a:cubicBezTo>
                  <a:pt x="-3585" y="99424"/>
                  <a:pt x="40669" y="83283"/>
                  <a:pt x="4762" y="95250"/>
                </a:cubicBezTo>
                <a:cubicBezTo>
                  <a:pt x="3175" y="100013"/>
                  <a:pt x="0" y="104518"/>
                  <a:pt x="0" y="109538"/>
                </a:cubicBezTo>
                <a:cubicBezTo>
                  <a:pt x="0" y="124916"/>
                  <a:pt x="6509" y="131209"/>
                  <a:pt x="14287" y="142875"/>
                </a:cubicBezTo>
                <a:cubicBezTo>
                  <a:pt x="12700" y="147638"/>
                  <a:pt x="5975" y="153613"/>
                  <a:pt x="9525" y="157163"/>
                </a:cubicBezTo>
                <a:cubicBezTo>
                  <a:pt x="16625" y="164263"/>
                  <a:pt x="38100" y="166688"/>
                  <a:pt x="38100" y="166688"/>
                </a:cubicBezTo>
                <a:cubicBezTo>
                  <a:pt x="39687" y="171450"/>
                  <a:pt x="39726" y="177055"/>
                  <a:pt x="42862" y="180975"/>
                </a:cubicBezTo>
                <a:cubicBezTo>
                  <a:pt x="51960" y="192347"/>
                  <a:pt x="59935" y="189512"/>
                  <a:pt x="71437" y="195263"/>
                </a:cubicBezTo>
                <a:cubicBezTo>
                  <a:pt x="108358" y="213724"/>
                  <a:pt x="64109" y="197583"/>
                  <a:pt x="100012" y="209550"/>
                </a:cubicBezTo>
                <a:cubicBezTo>
                  <a:pt x="112712" y="207963"/>
                  <a:pt x="125597" y="207470"/>
                  <a:pt x="138112" y="204788"/>
                </a:cubicBezTo>
                <a:cubicBezTo>
                  <a:pt x="147929" y="202684"/>
                  <a:pt x="166687" y="195263"/>
                  <a:pt x="166687" y="195263"/>
                </a:cubicBezTo>
                <a:cubicBezTo>
                  <a:pt x="189330" y="180168"/>
                  <a:pt x="175543" y="187549"/>
                  <a:pt x="209550" y="176213"/>
                </a:cubicBezTo>
                <a:lnTo>
                  <a:pt x="223837" y="171450"/>
                </a:lnTo>
                <a:cubicBezTo>
                  <a:pt x="227012" y="176213"/>
                  <a:pt x="228508" y="182704"/>
                  <a:pt x="233362" y="185738"/>
                </a:cubicBezTo>
                <a:cubicBezTo>
                  <a:pt x="241876" y="191059"/>
                  <a:pt x="261937" y="195263"/>
                  <a:pt x="261937" y="195263"/>
                </a:cubicBezTo>
                <a:cubicBezTo>
                  <a:pt x="293112" y="184871"/>
                  <a:pt x="262514" y="199304"/>
                  <a:pt x="280987" y="176213"/>
                </a:cubicBezTo>
                <a:cubicBezTo>
                  <a:pt x="284563" y="171743"/>
                  <a:pt x="290512" y="169863"/>
                  <a:pt x="295275" y="166688"/>
                </a:cubicBezTo>
                <a:cubicBezTo>
                  <a:pt x="298412" y="157275"/>
                  <a:pt x="301168" y="144828"/>
                  <a:pt x="309562" y="138113"/>
                </a:cubicBezTo>
                <a:cubicBezTo>
                  <a:pt x="313482" y="134977"/>
                  <a:pt x="319087" y="134938"/>
                  <a:pt x="323850" y="133350"/>
                </a:cubicBezTo>
                <a:cubicBezTo>
                  <a:pt x="322262" y="114300"/>
                  <a:pt x="324339" y="94581"/>
                  <a:pt x="319087" y="76200"/>
                </a:cubicBezTo>
                <a:cubicBezTo>
                  <a:pt x="317515" y="70697"/>
                  <a:pt x="308847" y="70722"/>
                  <a:pt x="304800" y="66675"/>
                </a:cubicBezTo>
                <a:cubicBezTo>
                  <a:pt x="300753" y="62628"/>
                  <a:pt x="298450" y="57150"/>
                  <a:pt x="295275" y="52388"/>
                </a:cubicBezTo>
                <a:cubicBezTo>
                  <a:pt x="296862" y="47625"/>
                  <a:pt x="301625" y="42863"/>
                  <a:pt x="300037" y="38100"/>
                </a:cubicBezTo>
                <a:cubicBezTo>
                  <a:pt x="297907" y="31711"/>
                  <a:pt x="290924" y="28125"/>
                  <a:pt x="285750" y="23813"/>
                </a:cubicBezTo>
                <a:cubicBezTo>
                  <a:pt x="281353" y="20149"/>
                  <a:pt x="276582" y="16848"/>
                  <a:pt x="271462" y="14288"/>
                </a:cubicBezTo>
                <a:cubicBezTo>
                  <a:pt x="246579" y="1846"/>
                  <a:pt x="181132" y="5127"/>
                  <a:pt x="176212" y="4763"/>
                </a:cubicBezTo>
                <a:cubicBezTo>
                  <a:pt x="160301" y="3584"/>
                  <a:pt x="144462" y="1588"/>
                  <a:pt x="128587" y="0"/>
                </a:cubicBezTo>
                <a:lnTo>
                  <a:pt x="123825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Prata" panose="020B0604020202020204" charset="0"/>
              <a:cs typeface="Arial"/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425984E5-F8C2-4B14-B47B-70E625AD31E9}"/>
              </a:ext>
            </a:extLst>
          </p:cNvPr>
          <p:cNvCxnSpPr/>
          <p:nvPr/>
        </p:nvCxnSpPr>
        <p:spPr>
          <a:xfrm flipH="1">
            <a:off x="5645019" y="1525013"/>
            <a:ext cx="985400" cy="1507721"/>
          </a:xfrm>
          <a:prstGeom prst="straightConnector1">
            <a:avLst/>
          </a:prstGeom>
          <a:ln w="28575">
            <a:solidFill>
              <a:srgbClr val="BA4D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1B038FB7-8325-4838-ADFD-BF8CF4DB2FF6}"/>
              </a:ext>
            </a:extLst>
          </p:cNvPr>
          <p:cNvSpPr txBox="1"/>
          <p:nvPr/>
        </p:nvSpPr>
        <p:spPr>
          <a:xfrm>
            <a:off x="6650740" y="3273904"/>
            <a:ext cx="1516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Los Angeles </a:t>
            </a:r>
          </a:p>
          <a:p>
            <a:pPr marL="0" marR="0" lvl="0" indent="0" algn="l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Aqueduct</a:t>
            </a: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719D386D-519D-4CFC-9B9F-D0F19975A654}"/>
              </a:ext>
            </a:extLst>
          </p:cNvPr>
          <p:cNvSpPr/>
          <p:nvPr/>
        </p:nvSpPr>
        <p:spPr bwMode="auto">
          <a:xfrm>
            <a:off x="5061726" y="2159460"/>
            <a:ext cx="670943" cy="481983"/>
          </a:xfrm>
          <a:prstGeom prst="triangle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1">
                <a:satMod val="30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36" tIns="45718" rIns="91436" bIns="45718" anchor="ctr"/>
          <a:lstStyle/>
          <a:p>
            <a:pPr marL="0" marR="0" lvl="0" indent="0" algn="ctr" defTabSz="91409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rata" panose="020B0604020202020204" charset="0"/>
              <a:cs typeface="Arial"/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2207460-D2B0-484A-98C1-07B39AB7FD84}"/>
              </a:ext>
            </a:extLst>
          </p:cNvPr>
          <p:cNvGrpSpPr/>
          <p:nvPr/>
        </p:nvGrpSpPr>
        <p:grpSpPr>
          <a:xfrm>
            <a:off x="8535022" y="551984"/>
            <a:ext cx="3137353" cy="3920017"/>
            <a:chOff x="929339" y="1152855"/>
            <a:chExt cx="3137353" cy="3920017"/>
          </a:xfrm>
          <a:solidFill>
            <a:srgbClr val="C7DEFF"/>
          </a:solidFill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F16483D-8818-4E8E-86A0-0D67074A9D8A}"/>
                </a:ext>
              </a:extLst>
            </p:cNvPr>
            <p:cNvGrpSpPr/>
            <p:nvPr/>
          </p:nvGrpSpPr>
          <p:grpSpPr>
            <a:xfrm>
              <a:off x="929339" y="1152855"/>
              <a:ext cx="3137353" cy="3920017"/>
              <a:chOff x="3637892" y="455133"/>
              <a:chExt cx="3137353" cy="3920017"/>
            </a:xfrm>
            <a:grpFill/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6D210E6-5054-4DF4-82DD-D47100F141CF}"/>
                  </a:ext>
                </a:extLst>
              </p:cNvPr>
              <p:cNvSpPr/>
              <p:nvPr/>
            </p:nvSpPr>
            <p:spPr bwMode="auto">
              <a:xfrm>
                <a:off x="4604729" y="455133"/>
                <a:ext cx="2170516" cy="3381153"/>
              </a:xfrm>
              <a:custGeom>
                <a:avLst/>
                <a:gdLst>
                  <a:gd name="connsiteX0" fmla="*/ 1474 w 2170516"/>
                  <a:gd name="connsiteY0" fmla="*/ 2594344 h 3381153"/>
                  <a:gd name="connsiteX1" fmla="*/ 44004 w 2170516"/>
                  <a:gd name="connsiteY1" fmla="*/ 2488018 h 3381153"/>
                  <a:gd name="connsiteX2" fmla="*/ 86535 w 2170516"/>
                  <a:gd name="connsiteY2" fmla="*/ 2434855 h 3381153"/>
                  <a:gd name="connsiteX3" fmla="*/ 107800 w 2170516"/>
                  <a:gd name="connsiteY3" fmla="*/ 2402958 h 3381153"/>
                  <a:gd name="connsiteX4" fmla="*/ 118432 w 2170516"/>
                  <a:gd name="connsiteY4" fmla="*/ 2360427 h 3381153"/>
                  <a:gd name="connsiteX5" fmla="*/ 139697 w 2170516"/>
                  <a:gd name="connsiteY5" fmla="*/ 2052083 h 3381153"/>
                  <a:gd name="connsiteX6" fmla="*/ 160962 w 2170516"/>
                  <a:gd name="connsiteY6" fmla="*/ 2009553 h 3381153"/>
                  <a:gd name="connsiteX7" fmla="*/ 182228 w 2170516"/>
                  <a:gd name="connsiteY7" fmla="*/ 1988288 h 3381153"/>
                  <a:gd name="connsiteX8" fmla="*/ 203493 w 2170516"/>
                  <a:gd name="connsiteY8" fmla="*/ 1881962 h 3381153"/>
                  <a:gd name="connsiteX9" fmla="*/ 235390 w 2170516"/>
                  <a:gd name="connsiteY9" fmla="*/ 1850065 h 3381153"/>
                  <a:gd name="connsiteX10" fmla="*/ 256656 w 2170516"/>
                  <a:gd name="connsiteY10" fmla="*/ 1786269 h 3381153"/>
                  <a:gd name="connsiteX11" fmla="*/ 267288 w 2170516"/>
                  <a:gd name="connsiteY11" fmla="*/ 1754372 h 3381153"/>
                  <a:gd name="connsiteX12" fmla="*/ 288553 w 2170516"/>
                  <a:gd name="connsiteY12" fmla="*/ 1711841 h 3381153"/>
                  <a:gd name="connsiteX13" fmla="*/ 309818 w 2170516"/>
                  <a:gd name="connsiteY13" fmla="*/ 1679944 h 3381153"/>
                  <a:gd name="connsiteX14" fmla="*/ 320451 w 2170516"/>
                  <a:gd name="connsiteY14" fmla="*/ 1648046 h 3381153"/>
                  <a:gd name="connsiteX15" fmla="*/ 373614 w 2170516"/>
                  <a:gd name="connsiteY15" fmla="*/ 1584251 h 3381153"/>
                  <a:gd name="connsiteX16" fmla="*/ 362981 w 2170516"/>
                  <a:gd name="connsiteY16" fmla="*/ 1382232 h 3381153"/>
                  <a:gd name="connsiteX17" fmla="*/ 352349 w 2170516"/>
                  <a:gd name="connsiteY17" fmla="*/ 1297172 h 3381153"/>
                  <a:gd name="connsiteX18" fmla="*/ 384246 w 2170516"/>
                  <a:gd name="connsiteY18" fmla="*/ 1286539 h 3381153"/>
                  <a:gd name="connsiteX19" fmla="*/ 426776 w 2170516"/>
                  <a:gd name="connsiteY19" fmla="*/ 1265274 h 3381153"/>
                  <a:gd name="connsiteX20" fmla="*/ 469307 w 2170516"/>
                  <a:gd name="connsiteY20" fmla="*/ 1212111 h 3381153"/>
                  <a:gd name="connsiteX21" fmla="*/ 501204 w 2170516"/>
                  <a:gd name="connsiteY21" fmla="*/ 1180214 h 3381153"/>
                  <a:gd name="connsiteX22" fmla="*/ 501204 w 2170516"/>
                  <a:gd name="connsiteY22" fmla="*/ 1020725 h 3381153"/>
                  <a:gd name="connsiteX23" fmla="*/ 490572 w 2170516"/>
                  <a:gd name="connsiteY23" fmla="*/ 988827 h 3381153"/>
                  <a:gd name="connsiteX24" fmla="*/ 448042 w 2170516"/>
                  <a:gd name="connsiteY24" fmla="*/ 925032 h 3381153"/>
                  <a:gd name="connsiteX25" fmla="*/ 490572 w 2170516"/>
                  <a:gd name="connsiteY25" fmla="*/ 808074 h 3381153"/>
                  <a:gd name="connsiteX26" fmla="*/ 533102 w 2170516"/>
                  <a:gd name="connsiteY26" fmla="*/ 744279 h 3381153"/>
                  <a:gd name="connsiteX27" fmla="*/ 511837 w 2170516"/>
                  <a:gd name="connsiteY27" fmla="*/ 712381 h 3381153"/>
                  <a:gd name="connsiteX28" fmla="*/ 490572 w 2170516"/>
                  <a:gd name="connsiteY28" fmla="*/ 616688 h 3381153"/>
                  <a:gd name="connsiteX29" fmla="*/ 501204 w 2170516"/>
                  <a:gd name="connsiteY29" fmla="*/ 425302 h 3381153"/>
                  <a:gd name="connsiteX30" fmla="*/ 511837 w 2170516"/>
                  <a:gd name="connsiteY30" fmla="*/ 393404 h 3381153"/>
                  <a:gd name="connsiteX31" fmla="*/ 533102 w 2170516"/>
                  <a:gd name="connsiteY31" fmla="*/ 297711 h 3381153"/>
                  <a:gd name="connsiteX32" fmla="*/ 554367 w 2170516"/>
                  <a:gd name="connsiteY32" fmla="*/ 265814 h 3381153"/>
                  <a:gd name="connsiteX33" fmla="*/ 565000 w 2170516"/>
                  <a:gd name="connsiteY33" fmla="*/ 223283 h 3381153"/>
                  <a:gd name="connsiteX34" fmla="*/ 607530 w 2170516"/>
                  <a:gd name="connsiteY34" fmla="*/ 170120 h 3381153"/>
                  <a:gd name="connsiteX35" fmla="*/ 639428 w 2170516"/>
                  <a:gd name="connsiteY35" fmla="*/ 148855 h 3381153"/>
                  <a:gd name="connsiteX36" fmla="*/ 703223 w 2170516"/>
                  <a:gd name="connsiteY36" fmla="*/ 42530 h 3381153"/>
                  <a:gd name="connsiteX37" fmla="*/ 724488 w 2170516"/>
                  <a:gd name="connsiteY37" fmla="*/ 10632 h 3381153"/>
                  <a:gd name="connsiteX38" fmla="*/ 756386 w 2170516"/>
                  <a:gd name="connsiteY38" fmla="*/ 0 h 3381153"/>
                  <a:gd name="connsiteX39" fmla="*/ 841446 w 2170516"/>
                  <a:gd name="connsiteY39" fmla="*/ 10632 h 3381153"/>
                  <a:gd name="connsiteX40" fmla="*/ 862711 w 2170516"/>
                  <a:gd name="connsiteY40" fmla="*/ 74427 h 3381153"/>
                  <a:gd name="connsiteX41" fmla="*/ 873344 w 2170516"/>
                  <a:gd name="connsiteY41" fmla="*/ 106325 h 3381153"/>
                  <a:gd name="connsiteX42" fmla="*/ 883976 w 2170516"/>
                  <a:gd name="connsiteY42" fmla="*/ 159488 h 3381153"/>
                  <a:gd name="connsiteX43" fmla="*/ 958404 w 2170516"/>
                  <a:gd name="connsiteY43" fmla="*/ 244548 h 3381153"/>
                  <a:gd name="connsiteX44" fmla="*/ 1000935 w 2170516"/>
                  <a:gd name="connsiteY44" fmla="*/ 329609 h 3381153"/>
                  <a:gd name="connsiteX45" fmla="*/ 1022200 w 2170516"/>
                  <a:gd name="connsiteY45" fmla="*/ 393404 h 3381153"/>
                  <a:gd name="connsiteX46" fmla="*/ 1032832 w 2170516"/>
                  <a:gd name="connsiteY46" fmla="*/ 457200 h 3381153"/>
                  <a:gd name="connsiteX47" fmla="*/ 1096628 w 2170516"/>
                  <a:gd name="connsiteY47" fmla="*/ 510362 h 3381153"/>
                  <a:gd name="connsiteX48" fmla="*/ 1085995 w 2170516"/>
                  <a:gd name="connsiteY48" fmla="*/ 659218 h 3381153"/>
                  <a:gd name="connsiteX49" fmla="*/ 1096628 w 2170516"/>
                  <a:gd name="connsiteY49" fmla="*/ 701748 h 3381153"/>
                  <a:gd name="connsiteX50" fmla="*/ 1149790 w 2170516"/>
                  <a:gd name="connsiteY50" fmla="*/ 712381 h 3381153"/>
                  <a:gd name="connsiteX51" fmla="*/ 1171056 w 2170516"/>
                  <a:gd name="connsiteY51" fmla="*/ 733646 h 3381153"/>
                  <a:gd name="connsiteX52" fmla="*/ 1309279 w 2170516"/>
                  <a:gd name="connsiteY52" fmla="*/ 754911 h 3381153"/>
                  <a:gd name="connsiteX53" fmla="*/ 1341176 w 2170516"/>
                  <a:gd name="connsiteY53" fmla="*/ 765544 h 3381153"/>
                  <a:gd name="connsiteX54" fmla="*/ 1362442 w 2170516"/>
                  <a:gd name="connsiteY54" fmla="*/ 786809 h 3381153"/>
                  <a:gd name="connsiteX55" fmla="*/ 1468767 w 2170516"/>
                  <a:gd name="connsiteY55" fmla="*/ 776176 h 3381153"/>
                  <a:gd name="connsiteX56" fmla="*/ 1521930 w 2170516"/>
                  <a:gd name="connsiteY56" fmla="*/ 786809 h 3381153"/>
                  <a:gd name="connsiteX57" fmla="*/ 1553828 w 2170516"/>
                  <a:gd name="connsiteY57" fmla="*/ 861237 h 3381153"/>
                  <a:gd name="connsiteX58" fmla="*/ 1585725 w 2170516"/>
                  <a:gd name="connsiteY58" fmla="*/ 893134 h 3381153"/>
                  <a:gd name="connsiteX59" fmla="*/ 1638888 w 2170516"/>
                  <a:gd name="connsiteY59" fmla="*/ 946297 h 3381153"/>
                  <a:gd name="connsiteX60" fmla="*/ 1681418 w 2170516"/>
                  <a:gd name="connsiteY60" fmla="*/ 1010093 h 3381153"/>
                  <a:gd name="connsiteX61" fmla="*/ 1702683 w 2170516"/>
                  <a:gd name="connsiteY61" fmla="*/ 1084520 h 3381153"/>
                  <a:gd name="connsiteX62" fmla="*/ 1734581 w 2170516"/>
                  <a:gd name="connsiteY62" fmla="*/ 1095153 h 3381153"/>
                  <a:gd name="connsiteX63" fmla="*/ 1755846 w 2170516"/>
                  <a:gd name="connsiteY63" fmla="*/ 1127051 h 3381153"/>
                  <a:gd name="connsiteX64" fmla="*/ 1787744 w 2170516"/>
                  <a:gd name="connsiteY64" fmla="*/ 1148316 h 3381153"/>
                  <a:gd name="connsiteX65" fmla="*/ 1830274 w 2170516"/>
                  <a:gd name="connsiteY65" fmla="*/ 1212111 h 3381153"/>
                  <a:gd name="connsiteX66" fmla="*/ 1840907 w 2170516"/>
                  <a:gd name="connsiteY66" fmla="*/ 1244009 h 3381153"/>
                  <a:gd name="connsiteX67" fmla="*/ 1883437 w 2170516"/>
                  <a:gd name="connsiteY67" fmla="*/ 1275907 h 3381153"/>
                  <a:gd name="connsiteX68" fmla="*/ 1915335 w 2170516"/>
                  <a:gd name="connsiteY68" fmla="*/ 1307804 h 3381153"/>
                  <a:gd name="connsiteX69" fmla="*/ 1979130 w 2170516"/>
                  <a:gd name="connsiteY69" fmla="*/ 1329069 h 3381153"/>
                  <a:gd name="connsiteX70" fmla="*/ 2117353 w 2170516"/>
                  <a:gd name="connsiteY70" fmla="*/ 1297172 h 3381153"/>
                  <a:gd name="connsiteX71" fmla="*/ 2149251 w 2170516"/>
                  <a:gd name="connsiteY71" fmla="*/ 1286539 h 3381153"/>
                  <a:gd name="connsiteX72" fmla="*/ 2170516 w 2170516"/>
                  <a:gd name="connsiteY72" fmla="*/ 1318437 h 3381153"/>
                  <a:gd name="connsiteX73" fmla="*/ 2149251 w 2170516"/>
                  <a:gd name="connsiteY73" fmla="*/ 1424762 h 3381153"/>
                  <a:gd name="connsiteX74" fmla="*/ 2138618 w 2170516"/>
                  <a:gd name="connsiteY74" fmla="*/ 1573618 h 3381153"/>
                  <a:gd name="connsiteX75" fmla="*/ 2127986 w 2170516"/>
                  <a:gd name="connsiteY75" fmla="*/ 1605516 h 3381153"/>
                  <a:gd name="connsiteX76" fmla="*/ 2096088 w 2170516"/>
                  <a:gd name="connsiteY76" fmla="*/ 1626781 h 3381153"/>
                  <a:gd name="connsiteX77" fmla="*/ 2053558 w 2170516"/>
                  <a:gd name="connsiteY77" fmla="*/ 1690576 h 3381153"/>
                  <a:gd name="connsiteX78" fmla="*/ 2032293 w 2170516"/>
                  <a:gd name="connsiteY78" fmla="*/ 1722474 h 3381153"/>
                  <a:gd name="connsiteX79" fmla="*/ 1989762 w 2170516"/>
                  <a:gd name="connsiteY79" fmla="*/ 1743739 h 3381153"/>
                  <a:gd name="connsiteX80" fmla="*/ 1957865 w 2170516"/>
                  <a:gd name="connsiteY80" fmla="*/ 1775637 h 3381153"/>
                  <a:gd name="connsiteX81" fmla="*/ 1894069 w 2170516"/>
                  <a:gd name="connsiteY81" fmla="*/ 1828800 h 3381153"/>
                  <a:gd name="connsiteX82" fmla="*/ 1883437 w 2170516"/>
                  <a:gd name="connsiteY82" fmla="*/ 1860697 h 3381153"/>
                  <a:gd name="connsiteX83" fmla="*/ 1915335 w 2170516"/>
                  <a:gd name="connsiteY83" fmla="*/ 1924493 h 3381153"/>
                  <a:gd name="connsiteX84" fmla="*/ 1915335 w 2170516"/>
                  <a:gd name="connsiteY84" fmla="*/ 1988288 h 3381153"/>
                  <a:gd name="connsiteX85" fmla="*/ 1904702 w 2170516"/>
                  <a:gd name="connsiteY85" fmla="*/ 2147776 h 3381153"/>
                  <a:gd name="connsiteX86" fmla="*/ 1883437 w 2170516"/>
                  <a:gd name="connsiteY86" fmla="*/ 2211572 h 3381153"/>
                  <a:gd name="connsiteX87" fmla="*/ 1851539 w 2170516"/>
                  <a:gd name="connsiteY87" fmla="*/ 2243469 h 3381153"/>
                  <a:gd name="connsiteX88" fmla="*/ 1830274 w 2170516"/>
                  <a:gd name="connsiteY88" fmla="*/ 2317897 h 3381153"/>
                  <a:gd name="connsiteX89" fmla="*/ 1809009 w 2170516"/>
                  <a:gd name="connsiteY89" fmla="*/ 2349795 h 3381153"/>
                  <a:gd name="connsiteX90" fmla="*/ 1745214 w 2170516"/>
                  <a:gd name="connsiteY90" fmla="*/ 2371060 h 3381153"/>
                  <a:gd name="connsiteX91" fmla="*/ 1713316 w 2170516"/>
                  <a:gd name="connsiteY91" fmla="*/ 2392325 h 3381153"/>
                  <a:gd name="connsiteX92" fmla="*/ 1649521 w 2170516"/>
                  <a:gd name="connsiteY92" fmla="*/ 2413590 h 3381153"/>
                  <a:gd name="connsiteX93" fmla="*/ 1617623 w 2170516"/>
                  <a:gd name="connsiteY93" fmla="*/ 2424223 h 3381153"/>
                  <a:gd name="connsiteX94" fmla="*/ 1596358 w 2170516"/>
                  <a:gd name="connsiteY94" fmla="*/ 2456120 h 3381153"/>
                  <a:gd name="connsiteX95" fmla="*/ 1702683 w 2170516"/>
                  <a:gd name="connsiteY95" fmla="*/ 2498651 h 3381153"/>
                  <a:gd name="connsiteX96" fmla="*/ 1755846 w 2170516"/>
                  <a:gd name="connsiteY96" fmla="*/ 2551814 h 3381153"/>
                  <a:gd name="connsiteX97" fmla="*/ 1777111 w 2170516"/>
                  <a:gd name="connsiteY97" fmla="*/ 2583711 h 3381153"/>
                  <a:gd name="connsiteX98" fmla="*/ 1809009 w 2170516"/>
                  <a:gd name="connsiteY98" fmla="*/ 2594344 h 3381153"/>
                  <a:gd name="connsiteX99" fmla="*/ 1830274 w 2170516"/>
                  <a:gd name="connsiteY99" fmla="*/ 2626241 h 3381153"/>
                  <a:gd name="connsiteX100" fmla="*/ 1851539 w 2170516"/>
                  <a:gd name="connsiteY100" fmla="*/ 2647507 h 3381153"/>
                  <a:gd name="connsiteX101" fmla="*/ 1872804 w 2170516"/>
                  <a:gd name="connsiteY101" fmla="*/ 2711302 h 3381153"/>
                  <a:gd name="connsiteX102" fmla="*/ 1862172 w 2170516"/>
                  <a:gd name="connsiteY102" fmla="*/ 2775097 h 3381153"/>
                  <a:gd name="connsiteX103" fmla="*/ 1809009 w 2170516"/>
                  <a:gd name="connsiteY103" fmla="*/ 2838893 h 3381153"/>
                  <a:gd name="connsiteX104" fmla="*/ 1766479 w 2170516"/>
                  <a:gd name="connsiteY104" fmla="*/ 2902688 h 3381153"/>
                  <a:gd name="connsiteX105" fmla="*/ 1745214 w 2170516"/>
                  <a:gd name="connsiteY105" fmla="*/ 2934586 h 3381153"/>
                  <a:gd name="connsiteX106" fmla="*/ 1723949 w 2170516"/>
                  <a:gd name="connsiteY106" fmla="*/ 2966483 h 3381153"/>
                  <a:gd name="connsiteX107" fmla="*/ 1692051 w 2170516"/>
                  <a:gd name="connsiteY107" fmla="*/ 3200400 h 3381153"/>
                  <a:gd name="connsiteX108" fmla="*/ 1660153 w 2170516"/>
                  <a:gd name="connsiteY108" fmla="*/ 3211032 h 3381153"/>
                  <a:gd name="connsiteX109" fmla="*/ 1628256 w 2170516"/>
                  <a:gd name="connsiteY109" fmla="*/ 3242930 h 3381153"/>
                  <a:gd name="connsiteX110" fmla="*/ 1564460 w 2170516"/>
                  <a:gd name="connsiteY110" fmla="*/ 3285460 h 3381153"/>
                  <a:gd name="connsiteX111" fmla="*/ 1543195 w 2170516"/>
                  <a:gd name="connsiteY111" fmla="*/ 3317358 h 3381153"/>
                  <a:gd name="connsiteX112" fmla="*/ 1511297 w 2170516"/>
                  <a:gd name="connsiteY112" fmla="*/ 3327990 h 3381153"/>
                  <a:gd name="connsiteX113" fmla="*/ 1479400 w 2170516"/>
                  <a:gd name="connsiteY113" fmla="*/ 3349255 h 3381153"/>
                  <a:gd name="connsiteX114" fmla="*/ 1415604 w 2170516"/>
                  <a:gd name="connsiteY114" fmla="*/ 3381153 h 3381153"/>
                  <a:gd name="connsiteX115" fmla="*/ 1362442 w 2170516"/>
                  <a:gd name="connsiteY115" fmla="*/ 3370520 h 3381153"/>
                  <a:gd name="connsiteX116" fmla="*/ 1351809 w 2170516"/>
                  <a:gd name="connsiteY116" fmla="*/ 3338623 h 3381153"/>
                  <a:gd name="connsiteX117" fmla="*/ 1288014 w 2170516"/>
                  <a:gd name="connsiteY117" fmla="*/ 3317358 h 3381153"/>
                  <a:gd name="connsiteX118" fmla="*/ 1202953 w 2170516"/>
                  <a:gd name="connsiteY118" fmla="*/ 3327990 h 3381153"/>
                  <a:gd name="connsiteX119" fmla="*/ 1171056 w 2170516"/>
                  <a:gd name="connsiteY119" fmla="*/ 3338623 h 3381153"/>
                  <a:gd name="connsiteX120" fmla="*/ 1128525 w 2170516"/>
                  <a:gd name="connsiteY120" fmla="*/ 3327990 h 3381153"/>
                  <a:gd name="connsiteX121" fmla="*/ 1139158 w 2170516"/>
                  <a:gd name="connsiteY121" fmla="*/ 3264195 h 3381153"/>
                  <a:gd name="connsiteX122" fmla="*/ 1171056 w 2170516"/>
                  <a:gd name="connsiteY122" fmla="*/ 3253562 h 3381153"/>
                  <a:gd name="connsiteX123" fmla="*/ 1181688 w 2170516"/>
                  <a:gd name="connsiteY123" fmla="*/ 3221665 h 3381153"/>
                  <a:gd name="connsiteX124" fmla="*/ 1202953 w 2170516"/>
                  <a:gd name="connsiteY124" fmla="*/ 3189767 h 3381153"/>
                  <a:gd name="connsiteX125" fmla="*/ 1192321 w 2170516"/>
                  <a:gd name="connsiteY125" fmla="*/ 3147237 h 3381153"/>
                  <a:gd name="connsiteX126" fmla="*/ 1043465 w 2170516"/>
                  <a:gd name="connsiteY126" fmla="*/ 3179134 h 3381153"/>
                  <a:gd name="connsiteX127" fmla="*/ 1022200 w 2170516"/>
                  <a:gd name="connsiteY127" fmla="*/ 3200400 h 3381153"/>
                  <a:gd name="connsiteX128" fmla="*/ 958404 w 2170516"/>
                  <a:gd name="connsiteY128" fmla="*/ 3221665 h 3381153"/>
                  <a:gd name="connsiteX129" fmla="*/ 873344 w 2170516"/>
                  <a:gd name="connsiteY129" fmla="*/ 3211032 h 3381153"/>
                  <a:gd name="connsiteX130" fmla="*/ 820181 w 2170516"/>
                  <a:gd name="connsiteY130" fmla="*/ 3094074 h 3381153"/>
                  <a:gd name="connsiteX131" fmla="*/ 756386 w 2170516"/>
                  <a:gd name="connsiteY131" fmla="*/ 3019646 h 3381153"/>
                  <a:gd name="connsiteX132" fmla="*/ 713856 w 2170516"/>
                  <a:gd name="connsiteY132" fmla="*/ 3030279 h 3381153"/>
                  <a:gd name="connsiteX133" fmla="*/ 671325 w 2170516"/>
                  <a:gd name="connsiteY133" fmla="*/ 2977116 h 3381153"/>
                  <a:gd name="connsiteX134" fmla="*/ 618162 w 2170516"/>
                  <a:gd name="connsiteY134" fmla="*/ 2966483 h 3381153"/>
                  <a:gd name="connsiteX135" fmla="*/ 596897 w 2170516"/>
                  <a:gd name="connsiteY135" fmla="*/ 2923953 h 3381153"/>
                  <a:gd name="connsiteX136" fmla="*/ 565000 w 2170516"/>
                  <a:gd name="connsiteY136" fmla="*/ 2913320 h 3381153"/>
                  <a:gd name="connsiteX137" fmla="*/ 490572 w 2170516"/>
                  <a:gd name="connsiteY137" fmla="*/ 2934586 h 3381153"/>
                  <a:gd name="connsiteX138" fmla="*/ 458674 w 2170516"/>
                  <a:gd name="connsiteY138" fmla="*/ 2966483 h 3381153"/>
                  <a:gd name="connsiteX139" fmla="*/ 309818 w 2170516"/>
                  <a:gd name="connsiteY139" fmla="*/ 2966483 h 3381153"/>
                  <a:gd name="connsiteX140" fmla="*/ 277921 w 2170516"/>
                  <a:gd name="connsiteY140" fmla="*/ 2955851 h 3381153"/>
                  <a:gd name="connsiteX141" fmla="*/ 214125 w 2170516"/>
                  <a:gd name="connsiteY141" fmla="*/ 2923953 h 3381153"/>
                  <a:gd name="connsiteX142" fmla="*/ 203493 w 2170516"/>
                  <a:gd name="connsiteY142" fmla="*/ 2860158 h 3381153"/>
                  <a:gd name="connsiteX143" fmla="*/ 118432 w 2170516"/>
                  <a:gd name="connsiteY143" fmla="*/ 2849525 h 3381153"/>
                  <a:gd name="connsiteX144" fmla="*/ 65269 w 2170516"/>
                  <a:gd name="connsiteY144" fmla="*/ 2690037 h 3381153"/>
                  <a:gd name="connsiteX145" fmla="*/ 12107 w 2170516"/>
                  <a:gd name="connsiteY145" fmla="*/ 2636874 h 3381153"/>
                  <a:gd name="connsiteX146" fmla="*/ 1474 w 2170516"/>
                  <a:gd name="connsiteY146" fmla="*/ 2594344 h 3381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2170516" h="3381153">
                    <a:moveTo>
                      <a:pt x="1474" y="2594344"/>
                    </a:moveTo>
                    <a:cubicBezTo>
                      <a:pt x="6790" y="2569535"/>
                      <a:pt x="-16480" y="2563623"/>
                      <a:pt x="44004" y="2488018"/>
                    </a:cubicBezTo>
                    <a:cubicBezTo>
                      <a:pt x="102696" y="2414652"/>
                      <a:pt x="-4876" y="2495795"/>
                      <a:pt x="86535" y="2434855"/>
                    </a:cubicBezTo>
                    <a:cubicBezTo>
                      <a:pt x="93623" y="2424223"/>
                      <a:pt x="102766" y="2414703"/>
                      <a:pt x="107800" y="2402958"/>
                    </a:cubicBezTo>
                    <a:cubicBezTo>
                      <a:pt x="113556" y="2389526"/>
                      <a:pt x="117460" y="2375008"/>
                      <a:pt x="118432" y="2360427"/>
                    </a:cubicBezTo>
                    <a:cubicBezTo>
                      <a:pt x="121867" y="2308897"/>
                      <a:pt x="100832" y="2142769"/>
                      <a:pt x="139697" y="2052083"/>
                    </a:cubicBezTo>
                    <a:cubicBezTo>
                      <a:pt x="145941" y="2037515"/>
                      <a:pt x="152170" y="2022741"/>
                      <a:pt x="160962" y="2009553"/>
                    </a:cubicBezTo>
                    <a:cubicBezTo>
                      <a:pt x="166523" y="2001212"/>
                      <a:pt x="175139" y="1995376"/>
                      <a:pt x="182228" y="1988288"/>
                    </a:cubicBezTo>
                    <a:cubicBezTo>
                      <a:pt x="182875" y="1984403"/>
                      <a:pt x="196028" y="1895026"/>
                      <a:pt x="203493" y="1881962"/>
                    </a:cubicBezTo>
                    <a:cubicBezTo>
                      <a:pt x="210953" y="1868907"/>
                      <a:pt x="224758" y="1860697"/>
                      <a:pt x="235390" y="1850065"/>
                    </a:cubicBezTo>
                    <a:lnTo>
                      <a:pt x="256656" y="1786269"/>
                    </a:lnTo>
                    <a:cubicBezTo>
                      <a:pt x="260200" y="1775637"/>
                      <a:pt x="262276" y="1764396"/>
                      <a:pt x="267288" y="1754372"/>
                    </a:cubicBezTo>
                    <a:cubicBezTo>
                      <a:pt x="274376" y="1740195"/>
                      <a:pt x="280689" y="1725603"/>
                      <a:pt x="288553" y="1711841"/>
                    </a:cubicBezTo>
                    <a:cubicBezTo>
                      <a:pt x="294893" y="1700746"/>
                      <a:pt x="304103" y="1691373"/>
                      <a:pt x="309818" y="1679944"/>
                    </a:cubicBezTo>
                    <a:cubicBezTo>
                      <a:pt x="314830" y="1669919"/>
                      <a:pt x="315439" y="1658071"/>
                      <a:pt x="320451" y="1648046"/>
                    </a:cubicBezTo>
                    <a:cubicBezTo>
                      <a:pt x="335255" y="1618438"/>
                      <a:pt x="350097" y="1607767"/>
                      <a:pt x="373614" y="1584251"/>
                    </a:cubicBezTo>
                    <a:cubicBezTo>
                      <a:pt x="370070" y="1516911"/>
                      <a:pt x="372092" y="1449047"/>
                      <a:pt x="362981" y="1382232"/>
                    </a:cubicBezTo>
                    <a:cubicBezTo>
                      <a:pt x="356035" y="1331298"/>
                      <a:pt x="304783" y="1368521"/>
                      <a:pt x="352349" y="1297172"/>
                    </a:cubicBezTo>
                    <a:cubicBezTo>
                      <a:pt x="358566" y="1287847"/>
                      <a:pt x="373945" y="1290954"/>
                      <a:pt x="384246" y="1286539"/>
                    </a:cubicBezTo>
                    <a:cubicBezTo>
                      <a:pt x="398814" y="1280295"/>
                      <a:pt x="413588" y="1274066"/>
                      <a:pt x="426776" y="1265274"/>
                    </a:cubicBezTo>
                    <a:cubicBezTo>
                      <a:pt x="449979" y="1249805"/>
                      <a:pt x="451530" y="1233443"/>
                      <a:pt x="469307" y="1212111"/>
                    </a:cubicBezTo>
                    <a:cubicBezTo>
                      <a:pt x="478933" y="1200560"/>
                      <a:pt x="490572" y="1190846"/>
                      <a:pt x="501204" y="1180214"/>
                    </a:cubicBezTo>
                    <a:cubicBezTo>
                      <a:pt x="524032" y="1111732"/>
                      <a:pt x="517723" y="1144620"/>
                      <a:pt x="501204" y="1020725"/>
                    </a:cubicBezTo>
                    <a:cubicBezTo>
                      <a:pt x="499723" y="1009616"/>
                      <a:pt x="496015" y="998624"/>
                      <a:pt x="490572" y="988827"/>
                    </a:cubicBezTo>
                    <a:cubicBezTo>
                      <a:pt x="478160" y="966486"/>
                      <a:pt x="448042" y="925032"/>
                      <a:pt x="448042" y="925032"/>
                    </a:cubicBezTo>
                    <a:cubicBezTo>
                      <a:pt x="464752" y="791347"/>
                      <a:pt x="436252" y="877914"/>
                      <a:pt x="490572" y="808074"/>
                    </a:cubicBezTo>
                    <a:cubicBezTo>
                      <a:pt x="506263" y="787900"/>
                      <a:pt x="533102" y="744279"/>
                      <a:pt x="533102" y="744279"/>
                    </a:cubicBezTo>
                    <a:cubicBezTo>
                      <a:pt x="526014" y="733646"/>
                      <a:pt x="516871" y="724127"/>
                      <a:pt x="511837" y="712381"/>
                    </a:cubicBezTo>
                    <a:cubicBezTo>
                      <a:pt x="506204" y="699237"/>
                      <a:pt x="492466" y="626156"/>
                      <a:pt x="490572" y="616688"/>
                    </a:cubicBezTo>
                    <a:cubicBezTo>
                      <a:pt x="494116" y="552893"/>
                      <a:pt x="495146" y="488908"/>
                      <a:pt x="501204" y="425302"/>
                    </a:cubicBezTo>
                    <a:cubicBezTo>
                      <a:pt x="502267" y="414145"/>
                      <a:pt x="509119" y="404277"/>
                      <a:pt x="511837" y="393404"/>
                    </a:cubicBezTo>
                    <a:cubicBezTo>
                      <a:pt x="514867" y="381285"/>
                      <a:pt x="526550" y="312998"/>
                      <a:pt x="533102" y="297711"/>
                    </a:cubicBezTo>
                    <a:cubicBezTo>
                      <a:pt x="538136" y="285966"/>
                      <a:pt x="547279" y="276446"/>
                      <a:pt x="554367" y="265814"/>
                    </a:cubicBezTo>
                    <a:cubicBezTo>
                      <a:pt x="557911" y="251637"/>
                      <a:pt x="559243" y="236715"/>
                      <a:pt x="565000" y="223283"/>
                    </a:cubicBezTo>
                    <a:cubicBezTo>
                      <a:pt x="572207" y="206466"/>
                      <a:pt x="592620" y="182048"/>
                      <a:pt x="607530" y="170120"/>
                    </a:cubicBezTo>
                    <a:cubicBezTo>
                      <a:pt x="617509" y="162137"/>
                      <a:pt x="628795" y="155943"/>
                      <a:pt x="639428" y="148855"/>
                    </a:cubicBezTo>
                    <a:cubicBezTo>
                      <a:pt x="672123" y="83465"/>
                      <a:pt x="651900" y="119515"/>
                      <a:pt x="703223" y="42530"/>
                    </a:cubicBezTo>
                    <a:cubicBezTo>
                      <a:pt x="710311" y="31897"/>
                      <a:pt x="712365" y="14673"/>
                      <a:pt x="724488" y="10632"/>
                    </a:cubicBezTo>
                    <a:lnTo>
                      <a:pt x="756386" y="0"/>
                    </a:lnTo>
                    <a:cubicBezTo>
                      <a:pt x="784739" y="3544"/>
                      <a:pt x="818037" y="-5754"/>
                      <a:pt x="841446" y="10632"/>
                    </a:cubicBezTo>
                    <a:cubicBezTo>
                      <a:pt x="859809" y="23486"/>
                      <a:pt x="855623" y="53162"/>
                      <a:pt x="862711" y="74427"/>
                    </a:cubicBezTo>
                    <a:cubicBezTo>
                      <a:pt x="866255" y="85060"/>
                      <a:pt x="871146" y="95335"/>
                      <a:pt x="873344" y="106325"/>
                    </a:cubicBezTo>
                    <a:cubicBezTo>
                      <a:pt x="876888" y="124046"/>
                      <a:pt x="874678" y="143991"/>
                      <a:pt x="883976" y="159488"/>
                    </a:cubicBezTo>
                    <a:cubicBezTo>
                      <a:pt x="928582" y="233832"/>
                      <a:pt x="932208" y="185606"/>
                      <a:pt x="958404" y="244548"/>
                    </a:cubicBezTo>
                    <a:cubicBezTo>
                      <a:pt x="997500" y="332515"/>
                      <a:pt x="957262" y="285938"/>
                      <a:pt x="1000935" y="329609"/>
                    </a:cubicBezTo>
                    <a:cubicBezTo>
                      <a:pt x="1008023" y="350874"/>
                      <a:pt x="1018515" y="371294"/>
                      <a:pt x="1022200" y="393404"/>
                    </a:cubicBezTo>
                    <a:cubicBezTo>
                      <a:pt x="1025744" y="414669"/>
                      <a:pt x="1024076" y="437499"/>
                      <a:pt x="1032832" y="457200"/>
                    </a:cubicBezTo>
                    <a:cubicBezTo>
                      <a:pt x="1041449" y="476588"/>
                      <a:pt x="1079683" y="499066"/>
                      <a:pt x="1096628" y="510362"/>
                    </a:cubicBezTo>
                    <a:cubicBezTo>
                      <a:pt x="1093084" y="559981"/>
                      <a:pt x="1085995" y="609473"/>
                      <a:pt x="1085995" y="659218"/>
                    </a:cubicBezTo>
                    <a:cubicBezTo>
                      <a:pt x="1085995" y="673831"/>
                      <a:pt x="1085402" y="692393"/>
                      <a:pt x="1096628" y="701748"/>
                    </a:cubicBezTo>
                    <a:cubicBezTo>
                      <a:pt x="1110511" y="713317"/>
                      <a:pt x="1132069" y="708837"/>
                      <a:pt x="1149790" y="712381"/>
                    </a:cubicBezTo>
                    <a:cubicBezTo>
                      <a:pt x="1156879" y="719469"/>
                      <a:pt x="1162460" y="728488"/>
                      <a:pt x="1171056" y="733646"/>
                    </a:cubicBezTo>
                    <a:cubicBezTo>
                      <a:pt x="1201713" y="752040"/>
                      <a:pt x="1303132" y="754296"/>
                      <a:pt x="1309279" y="754911"/>
                    </a:cubicBezTo>
                    <a:cubicBezTo>
                      <a:pt x="1319911" y="758455"/>
                      <a:pt x="1331566" y="759778"/>
                      <a:pt x="1341176" y="765544"/>
                    </a:cubicBezTo>
                    <a:cubicBezTo>
                      <a:pt x="1349772" y="770702"/>
                      <a:pt x="1352452" y="785977"/>
                      <a:pt x="1362442" y="786809"/>
                    </a:cubicBezTo>
                    <a:cubicBezTo>
                      <a:pt x="1397937" y="789767"/>
                      <a:pt x="1433325" y="779720"/>
                      <a:pt x="1468767" y="776176"/>
                    </a:cubicBezTo>
                    <a:cubicBezTo>
                      <a:pt x="1486488" y="779720"/>
                      <a:pt x="1506239" y="777843"/>
                      <a:pt x="1521930" y="786809"/>
                    </a:cubicBezTo>
                    <a:cubicBezTo>
                      <a:pt x="1551084" y="803469"/>
                      <a:pt x="1540344" y="837639"/>
                      <a:pt x="1553828" y="861237"/>
                    </a:cubicBezTo>
                    <a:cubicBezTo>
                      <a:pt x="1561288" y="874292"/>
                      <a:pt x="1576099" y="881583"/>
                      <a:pt x="1585725" y="893134"/>
                    </a:cubicBezTo>
                    <a:cubicBezTo>
                      <a:pt x="1630027" y="946297"/>
                      <a:pt x="1580409" y="907311"/>
                      <a:pt x="1638888" y="946297"/>
                    </a:cubicBezTo>
                    <a:cubicBezTo>
                      <a:pt x="1653065" y="967562"/>
                      <a:pt x="1675219" y="985299"/>
                      <a:pt x="1681418" y="1010093"/>
                    </a:cubicBezTo>
                    <a:cubicBezTo>
                      <a:pt x="1681509" y="1010458"/>
                      <a:pt x="1697600" y="1079437"/>
                      <a:pt x="1702683" y="1084520"/>
                    </a:cubicBezTo>
                    <a:cubicBezTo>
                      <a:pt x="1710608" y="1092445"/>
                      <a:pt x="1723948" y="1091609"/>
                      <a:pt x="1734581" y="1095153"/>
                    </a:cubicBezTo>
                    <a:cubicBezTo>
                      <a:pt x="1741669" y="1105786"/>
                      <a:pt x="1746810" y="1118015"/>
                      <a:pt x="1755846" y="1127051"/>
                    </a:cubicBezTo>
                    <a:cubicBezTo>
                      <a:pt x="1764882" y="1136087"/>
                      <a:pt x="1779329" y="1138699"/>
                      <a:pt x="1787744" y="1148316"/>
                    </a:cubicBezTo>
                    <a:cubicBezTo>
                      <a:pt x="1804574" y="1167550"/>
                      <a:pt x="1816097" y="1190846"/>
                      <a:pt x="1830274" y="1212111"/>
                    </a:cubicBezTo>
                    <a:cubicBezTo>
                      <a:pt x="1836491" y="1221436"/>
                      <a:pt x="1833732" y="1235399"/>
                      <a:pt x="1840907" y="1244009"/>
                    </a:cubicBezTo>
                    <a:cubicBezTo>
                      <a:pt x="1852252" y="1257623"/>
                      <a:pt x="1869982" y="1264374"/>
                      <a:pt x="1883437" y="1275907"/>
                    </a:cubicBezTo>
                    <a:cubicBezTo>
                      <a:pt x="1894854" y="1285693"/>
                      <a:pt x="1902191" y="1300502"/>
                      <a:pt x="1915335" y="1307804"/>
                    </a:cubicBezTo>
                    <a:cubicBezTo>
                      <a:pt x="1934930" y="1318690"/>
                      <a:pt x="1979130" y="1329069"/>
                      <a:pt x="1979130" y="1329069"/>
                    </a:cubicBezTo>
                    <a:cubicBezTo>
                      <a:pt x="2075746" y="1315267"/>
                      <a:pt x="2029784" y="1326362"/>
                      <a:pt x="2117353" y="1297172"/>
                    </a:cubicBezTo>
                    <a:lnTo>
                      <a:pt x="2149251" y="1286539"/>
                    </a:lnTo>
                    <a:cubicBezTo>
                      <a:pt x="2156339" y="1297172"/>
                      <a:pt x="2170516" y="1305658"/>
                      <a:pt x="2170516" y="1318437"/>
                    </a:cubicBezTo>
                    <a:cubicBezTo>
                      <a:pt x="2170516" y="1354581"/>
                      <a:pt x="2149251" y="1424762"/>
                      <a:pt x="2149251" y="1424762"/>
                    </a:cubicBezTo>
                    <a:cubicBezTo>
                      <a:pt x="2145707" y="1474381"/>
                      <a:pt x="2144430" y="1524214"/>
                      <a:pt x="2138618" y="1573618"/>
                    </a:cubicBezTo>
                    <a:cubicBezTo>
                      <a:pt x="2137308" y="1584749"/>
                      <a:pt x="2134987" y="1596764"/>
                      <a:pt x="2127986" y="1605516"/>
                    </a:cubicBezTo>
                    <a:cubicBezTo>
                      <a:pt x="2120003" y="1615495"/>
                      <a:pt x="2106721" y="1619693"/>
                      <a:pt x="2096088" y="1626781"/>
                    </a:cubicBezTo>
                    <a:lnTo>
                      <a:pt x="2053558" y="1690576"/>
                    </a:lnTo>
                    <a:cubicBezTo>
                      <a:pt x="2046470" y="1701209"/>
                      <a:pt x="2043723" y="1716759"/>
                      <a:pt x="2032293" y="1722474"/>
                    </a:cubicBezTo>
                    <a:lnTo>
                      <a:pt x="1989762" y="1743739"/>
                    </a:lnTo>
                    <a:cubicBezTo>
                      <a:pt x="1979130" y="1754372"/>
                      <a:pt x="1969416" y="1766011"/>
                      <a:pt x="1957865" y="1775637"/>
                    </a:cubicBezTo>
                    <a:cubicBezTo>
                      <a:pt x="1869039" y="1849659"/>
                      <a:pt x="1987268" y="1735601"/>
                      <a:pt x="1894069" y="1828800"/>
                    </a:cubicBezTo>
                    <a:cubicBezTo>
                      <a:pt x="1890525" y="1839432"/>
                      <a:pt x="1883437" y="1849490"/>
                      <a:pt x="1883437" y="1860697"/>
                    </a:cubicBezTo>
                    <a:cubicBezTo>
                      <a:pt x="1883437" y="1899889"/>
                      <a:pt x="1892698" y="1901856"/>
                      <a:pt x="1915335" y="1924493"/>
                    </a:cubicBezTo>
                    <a:cubicBezTo>
                      <a:pt x="1936599" y="1988286"/>
                      <a:pt x="1922423" y="1924494"/>
                      <a:pt x="1915335" y="1988288"/>
                    </a:cubicBezTo>
                    <a:cubicBezTo>
                      <a:pt x="1909451" y="2041243"/>
                      <a:pt x="1912237" y="2095031"/>
                      <a:pt x="1904702" y="2147776"/>
                    </a:cubicBezTo>
                    <a:cubicBezTo>
                      <a:pt x="1901532" y="2169966"/>
                      <a:pt x="1899287" y="2195722"/>
                      <a:pt x="1883437" y="2211572"/>
                    </a:cubicBezTo>
                    <a:lnTo>
                      <a:pt x="1851539" y="2243469"/>
                    </a:lnTo>
                    <a:cubicBezTo>
                      <a:pt x="1848131" y="2257103"/>
                      <a:pt x="1837904" y="2302638"/>
                      <a:pt x="1830274" y="2317897"/>
                    </a:cubicBezTo>
                    <a:cubicBezTo>
                      <a:pt x="1824559" y="2329327"/>
                      <a:pt x="1819845" y="2343022"/>
                      <a:pt x="1809009" y="2349795"/>
                    </a:cubicBezTo>
                    <a:cubicBezTo>
                      <a:pt x="1790001" y="2361675"/>
                      <a:pt x="1763865" y="2358626"/>
                      <a:pt x="1745214" y="2371060"/>
                    </a:cubicBezTo>
                    <a:cubicBezTo>
                      <a:pt x="1734581" y="2378148"/>
                      <a:pt x="1724993" y="2387135"/>
                      <a:pt x="1713316" y="2392325"/>
                    </a:cubicBezTo>
                    <a:cubicBezTo>
                      <a:pt x="1692833" y="2401429"/>
                      <a:pt x="1670786" y="2406502"/>
                      <a:pt x="1649521" y="2413590"/>
                    </a:cubicBezTo>
                    <a:lnTo>
                      <a:pt x="1617623" y="2424223"/>
                    </a:lnTo>
                    <a:cubicBezTo>
                      <a:pt x="1610535" y="2434855"/>
                      <a:pt x="1596358" y="2443341"/>
                      <a:pt x="1596358" y="2456120"/>
                    </a:cubicBezTo>
                    <a:cubicBezTo>
                      <a:pt x="1596358" y="2507154"/>
                      <a:pt x="1687933" y="2496807"/>
                      <a:pt x="1702683" y="2498651"/>
                    </a:cubicBezTo>
                    <a:cubicBezTo>
                      <a:pt x="1720404" y="2516372"/>
                      <a:pt x="1741944" y="2530962"/>
                      <a:pt x="1755846" y="2551814"/>
                    </a:cubicBezTo>
                    <a:cubicBezTo>
                      <a:pt x="1762934" y="2562446"/>
                      <a:pt x="1767133" y="2575728"/>
                      <a:pt x="1777111" y="2583711"/>
                    </a:cubicBezTo>
                    <a:cubicBezTo>
                      <a:pt x="1785863" y="2590712"/>
                      <a:pt x="1798376" y="2590800"/>
                      <a:pt x="1809009" y="2594344"/>
                    </a:cubicBezTo>
                    <a:cubicBezTo>
                      <a:pt x="1816097" y="2604976"/>
                      <a:pt x="1822291" y="2616263"/>
                      <a:pt x="1830274" y="2626241"/>
                    </a:cubicBezTo>
                    <a:cubicBezTo>
                      <a:pt x="1836536" y="2634069"/>
                      <a:pt x="1847056" y="2638541"/>
                      <a:pt x="1851539" y="2647507"/>
                    </a:cubicBezTo>
                    <a:cubicBezTo>
                      <a:pt x="1861563" y="2667556"/>
                      <a:pt x="1872804" y="2711302"/>
                      <a:pt x="1872804" y="2711302"/>
                    </a:cubicBezTo>
                    <a:cubicBezTo>
                      <a:pt x="1869260" y="2732567"/>
                      <a:pt x="1868989" y="2754645"/>
                      <a:pt x="1862172" y="2775097"/>
                    </a:cubicBezTo>
                    <a:cubicBezTo>
                      <a:pt x="1852673" y="2803593"/>
                      <a:pt x="1826283" y="2816684"/>
                      <a:pt x="1809009" y="2838893"/>
                    </a:cubicBezTo>
                    <a:cubicBezTo>
                      <a:pt x="1793318" y="2859067"/>
                      <a:pt x="1780656" y="2881423"/>
                      <a:pt x="1766479" y="2902688"/>
                    </a:cubicBezTo>
                    <a:lnTo>
                      <a:pt x="1745214" y="2934586"/>
                    </a:lnTo>
                    <a:lnTo>
                      <a:pt x="1723949" y="2966483"/>
                    </a:lnTo>
                    <a:cubicBezTo>
                      <a:pt x="1723247" y="2980529"/>
                      <a:pt x="1762026" y="3158415"/>
                      <a:pt x="1692051" y="3200400"/>
                    </a:cubicBezTo>
                    <a:cubicBezTo>
                      <a:pt x="1682440" y="3206166"/>
                      <a:pt x="1670786" y="3207488"/>
                      <a:pt x="1660153" y="3211032"/>
                    </a:cubicBezTo>
                    <a:cubicBezTo>
                      <a:pt x="1649521" y="3221665"/>
                      <a:pt x="1640125" y="3233698"/>
                      <a:pt x="1628256" y="3242930"/>
                    </a:cubicBezTo>
                    <a:cubicBezTo>
                      <a:pt x="1608082" y="3258621"/>
                      <a:pt x="1564460" y="3285460"/>
                      <a:pt x="1564460" y="3285460"/>
                    </a:cubicBezTo>
                    <a:cubicBezTo>
                      <a:pt x="1557372" y="3296093"/>
                      <a:pt x="1553174" y="3309375"/>
                      <a:pt x="1543195" y="3317358"/>
                    </a:cubicBezTo>
                    <a:cubicBezTo>
                      <a:pt x="1534443" y="3324359"/>
                      <a:pt x="1521322" y="3322978"/>
                      <a:pt x="1511297" y="3327990"/>
                    </a:cubicBezTo>
                    <a:cubicBezTo>
                      <a:pt x="1499867" y="3333705"/>
                      <a:pt x="1490829" y="3343540"/>
                      <a:pt x="1479400" y="3349255"/>
                    </a:cubicBezTo>
                    <a:cubicBezTo>
                      <a:pt x="1391354" y="3393279"/>
                      <a:pt x="1507024" y="3320208"/>
                      <a:pt x="1415604" y="3381153"/>
                    </a:cubicBezTo>
                    <a:cubicBezTo>
                      <a:pt x="1397883" y="3377609"/>
                      <a:pt x="1377479" y="3380544"/>
                      <a:pt x="1362442" y="3370520"/>
                    </a:cubicBezTo>
                    <a:cubicBezTo>
                      <a:pt x="1353117" y="3364303"/>
                      <a:pt x="1360929" y="3345137"/>
                      <a:pt x="1351809" y="3338623"/>
                    </a:cubicBezTo>
                    <a:cubicBezTo>
                      <a:pt x="1333569" y="3325595"/>
                      <a:pt x="1288014" y="3317358"/>
                      <a:pt x="1288014" y="3317358"/>
                    </a:cubicBezTo>
                    <a:cubicBezTo>
                      <a:pt x="1259660" y="3320902"/>
                      <a:pt x="1231066" y="3322878"/>
                      <a:pt x="1202953" y="3327990"/>
                    </a:cubicBezTo>
                    <a:cubicBezTo>
                      <a:pt x="1191926" y="3329995"/>
                      <a:pt x="1182264" y="3338623"/>
                      <a:pt x="1171056" y="3338623"/>
                    </a:cubicBezTo>
                    <a:cubicBezTo>
                      <a:pt x="1156443" y="3338623"/>
                      <a:pt x="1142702" y="3331534"/>
                      <a:pt x="1128525" y="3327990"/>
                    </a:cubicBezTo>
                    <a:cubicBezTo>
                      <a:pt x="1132069" y="3306725"/>
                      <a:pt x="1128462" y="3282913"/>
                      <a:pt x="1139158" y="3264195"/>
                    </a:cubicBezTo>
                    <a:cubicBezTo>
                      <a:pt x="1144719" y="3254464"/>
                      <a:pt x="1163131" y="3261487"/>
                      <a:pt x="1171056" y="3253562"/>
                    </a:cubicBezTo>
                    <a:cubicBezTo>
                      <a:pt x="1178981" y="3245637"/>
                      <a:pt x="1176676" y="3231689"/>
                      <a:pt x="1181688" y="3221665"/>
                    </a:cubicBezTo>
                    <a:cubicBezTo>
                      <a:pt x="1187403" y="3210235"/>
                      <a:pt x="1195865" y="3200400"/>
                      <a:pt x="1202953" y="3189767"/>
                    </a:cubicBezTo>
                    <a:cubicBezTo>
                      <a:pt x="1199409" y="3175590"/>
                      <a:pt x="1206498" y="3150781"/>
                      <a:pt x="1192321" y="3147237"/>
                    </a:cubicBezTo>
                    <a:cubicBezTo>
                      <a:pt x="1129822" y="3131612"/>
                      <a:pt x="1086003" y="3145102"/>
                      <a:pt x="1043465" y="3179134"/>
                    </a:cubicBezTo>
                    <a:cubicBezTo>
                      <a:pt x="1035637" y="3185396"/>
                      <a:pt x="1031166" y="3195917"/>
                      <a:pt x="1022200" y="3200400"/>
                    </a:cubicBezTo>
                    <a:cubicBezTo>
                      <a:pt x="1002151" y="3210425"/>
                      <a:pt x="958404" y="3221665"/>
                      <a:pt x="958404" y="3221665"/>
                    </a:cubicBezTo>
                    <a:cubicBezTo>
                      <a:pt x="930051" y="3218121"/>
                      <a:pt x="892565" y="3232175"/>
                      <a:pt x="873344" y="3211032"/>
                    </a:cubicBezTo>
                    <a:cubicBezTo>
                      <a:pt x="730525" y="3053930"/>
                      <a:pt x="923379" y="3128474"/>
                      <a:pt x="820181" y="3094074"/>
                    </a:cubicBezTo>
                    <a:cubicBezTo>
                      <a:pt x="794295" y="3016416"/>
                      <a:pt x="820662" y="3035716"/>
                      <a:pt x="756386" y="3019646"/>
                    </a:cubicBezTo>
                    <a:cubicBezTo>
                      <a:pt x="742209" y="3023190"/>
                      <a:pt x="728270" y="3032681"/>
                      <a:pt x="713856" y="3030279"/>
                    </a:cubicBezTo>
                    <a:cubicBezTo>
                      <a:pt x="697659" y="3027580"/>
                      <a:pt x="680170" y="2982170"/>
                      <a:pt x="671325" y="2977116"/>
                    </a:cubicBezTo>
                    <a:cubicBezTo>
                      <a:pt x="655634" y="2968150"/>
                      <a:pt x="635883" y="2970027"/>
                      <a:pt x="618162" y="2966483"/>
                    </a:cubicBezTo>
                    <a:cubicBezTo>
                      <a:pt x="611074" y="2952306"/>
                      <a:pt x="608105" y="2935161"/>
                      <a:pt x="596897" y="2923953"/>
                    </a:cubicBezTo>
                    <a:cubicBezTo>
                      <a:pt x="588972" y="2916028"/>
                      <a:pt x="576208" y="2913320"/>
                      <a:pt x="565000" y="2913320"/>
                    </a:cubicBezTo>
                    <a:cubicBezTo>
                      <a:pt x="551647" y="2913320"/>
                      <a:pt x="505615" y="2929571"/>
                      <a:pt x="490572" y="2934586"/>
                    </a:cubicBezTo>
                    <a:cubicBezTo>
                      <a:pt x="479939" y="2945218"/>
                      <a:pt x="471185" y="2958142"/>
                      <a:pt x="458674" y="2966483"/>
                    </a:cubicBezTo>
                    <a:cubicBezTo>
                      <a:pt x="420012" y="2992257"/>
                      <a:pt x="331847" y="2968486"/>
                      <a:pt x="309818" y="2966483"/>
                    </a:cubicBezTo>
                    <a:cubicBezTo>
                      <a:pt x="299186" y="2962939"/>
                      <a:pt x="287945" y="2960863"/>
                      <a:pt x="277921" y="2955851"/>
                    </a:cubicBezTo>
                    <a:cubicBezTo>
                      <a:pt x="195470" y="2914626"/>
                      <a:pt x="294305" y="2950681"/>
                      <a:pt x="214125" y="2923953"/>
                    </a:cubicBezTo>
                    <a:cubicBezTo>
                      <a:pt x="210581" y="2902688"/>
                      <a:pt x="214919" y="2878439"/>
                      <a:pt x="203493" y="2860158"/>
                    </a:cubicBezTo>
                    <a:cubicBezTo>
                      <a:pt x="180952" y="2824093"/>
                      <a:pt x="145859" y="2842668"/>
                      <a:pt x="118432" y="2849525"/>
                    </a:cubicBezTo>
                    <a:cubicBezTo>
                      <a:pt x="22366" y="2825510"/>
                      <a:pt x="94902" y="2857958"/>
                      <a:pt x="65269" y="2690037"/>
                    </a:cubicBezTo>
                    <a:cubicBezTo>
                      <a:pt x="59193" y="2655608"/>
                      <a:pt x="32360" y="2657127"/>
                      <a:pt x="12107" y="2636874"/>
                    </a:cubicBezTo>
                    <a:cubicBezTo>
                      <a:pt x="6503" y="2631270"/>
                      <a:pt x="-3842" y="2619153"/>
                      <a:pt x="1474" y="2594344"/>
                    </a:cubicBezTo>
                    <a:close/>
                  </a:path>
                </a:pathLst>
              </a:custGeom>
              <a:solidFill>
                <a:srgbClr val="C7DEFF"/>
              </a:solidFill>
              <a:ln w="28575">
                <a:noFill/>
                <a:headEnd type="none" w="med" len="med"/>
                <a:tailEnd type="none" w="med" len="med"/>
              </a:ln>
              <a:effectLst/>
              <a:scene3d>
                <a:camera prst="orthographicFront" fov="0">
                  <a:rot lat="0" lon="0" rev="0"/>
                </a:camera>
                <a:lightRig rig="glow" dir="t">
                  <a:rot lat="0" lon="0" rev="6360000"/>
                </a:lightRig>
              </a:scene3d>
              <a:sp3d contourW="1000" prstMaterial="flat">
                <a:contourClr>
                  <a:schemeClr val="accent2">
                    <a:satMod val="300000"/>
                  </a:schemeClr>
                </a:contourClr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09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D5AAC8F-46DC-447F-92CB-D404AB7A39F7}"/>
                  </a:ext>
                </a:extLst>
              </p:cNvPr>
              <p:cNvSpPr/>
              <p:nvPr/>
            </p:nvSpPr>
            <p:spPr bwMode="auto">
              <a:xfrm>
                <a:off x="3637892" y="3421895"/>
                <a:ext cx="324508" cy="597655"/>
              </a:xfrm>
              <a:custGeom>
                <a:avLst/>
                <a:gdLst>
                  <a:gd name="connsiteX0" fmla="*/ 222908 w 324508"/>
                  <a:gd name="connsiteY0" fmla="*/ 755 h 597655"/>
                  <a:gd name="connsiteX1" fmla="*/ 191158 w 324508"/>
                  <a:gd name="connsiteY1" fmla="*/ 19805 h 597655"/>
                  <a:gd name="connsiteX2" fmla="*/ 184808 w 324508"/>
                  <a:gd name="connsiteY2" fmla="*/ 38855 h 597655"/>
                  <a:gd name="connsiteX3" fmla="*/ 159408 w 324508"/>
                  <a:gd name="connsiteY3" fmla="*/ 96005 h 597655"/>
                  <a:gd name="connsiteX4" fmla="*/ 153058 w 324508"/>
                  <a:gd name="connsiteY4" fmla="*/ 115055 h 597655"/>
                  <a:gd name="connsiteX5" fmla="*/ 134008 w 324508"/>
                  <a:gd name="connsiteY5" fmla="*/ 127755 h 597655"/>
                  <a:gd name="connsiteX6" fmla="*/ 114958 w 324508"/>
                  <a:gd name="connsiteY6" fmla="*/ 146805 h 597655"/>
                  <a:gd name="connsiteX7" fmla="*/ 95908 w 324508"/>
                  <a:gd name="connsiteY7" fmla="*/ 153155 h 597655"/>
                  <a:gd name="connsiteX8" fmla="*/ 32408 w 324508"/>
                  <a:gd name="connsiteY8" fmla="*/ 159505 h 597655"/>
                  <a:gd name="connsiteX9" fmla="*/ 13358 w 324508"/>
                  <a:gd name="connsiteY9" fmla="*/ 172205 h 597655"/>
                  <a:gd name="connsiteX10" fmla="*/ 7008 w 324508"/>
                  <a:gd name="connsiteY10" fmla="*/ 229355 h 597655"/>
                  <a:gd name="connsiteX11" fmla="*/ 51458 w 324508"/>
                  <a:gd name="connsiteY11" fmla="*/ 254755 h 597655"/>
                  <a:gd name="connsiteX12" fmla="*/ 51458 w 324508"/>
                  <a:gd name="connsiteY12" fmla="*/ 343655 h 597655"/>
                  <a:gd name="connsiteX13" fmla="*/ 57808 w 324508"/>
                  <a:gd name="connsiteY13" fmla="*/ 515105 h 597655"/>
                  <a:gd name="connsiteX14" fmla="*/ 64158 w 324508"/>
                  <a:gd name="connsiteY14" fmla="*/ 572255 h 597655"/>
                  <a:gd name="connsiteX15" fmla="*/ 70508 w 324508"/>
                  <a:gd name="connsiteY15" fmla="*/ 591305 h 597655"/>
                  <a:gd name="connsiteX16" fmla="*/ 89558 w 324508"/>
                  <a:gd name="connsiteY16" fmla="*/ 597655 h 597655"/>
                  <a:gd name="connsiteX17" fmla="*/ 114958 w 324508"/>
                  <a:gd name="connsiteY17" fmla="*/ 470655 h 597655"/>
                  <a:gd name="connsiteX18" fmla="*/ 121308 w 324508"/>
                  <a:gd name="connsiteY18" fmla="*/ 438905 h 597655"/>
                  <a:gd name="connsiteX19" fmla="*/ 127658 w 324508"/>
                  <a:gd name="connsiteY19" fmla="*/ 369055 h 597655"/>
                  <a:gd name="connsiteX20" fmla="*/ 134008 w 324508"/>
                  <a:gd name="connsiteY20" fmla="*/ 318255 h 597655"/>
                  <a:gd name="connsiteX21" fmla="*/ 140358 w 324508"/>
                  <a:gd name="connsiteY21" fmla="*/ 223005 h 597655"/>
                  <a:gd name="connsiteX22" fmla="*/ 159408 w 324508"/>
                  <a:gd name="connsiteY22" fmla="*/ 216655 h 597655"/>
                  <a:gd name="connsiteX23" fmla="*/ 191158 w 324508"/>
                  <a:gd name="connsiteY23" fmla="*/ 223005 h 597655"/>
                  <a:gd name="connsiteX24" fmla="*/ 210208 w 324508"/>
                  <a:gd name="connsiteY24" fmla="*/ 242055 h 597655"/>
                  <a:gd name="connsiteX25" fmla="*/ 241958 w 324508"/>
                  <a:gd name="connsiteY25" fmla="*/ 235705 h 597655"/>
                  <a:gd name="connsiteX26" fmla="*/ 261008 w 324508"/>
                  <a:gd name="connsiteY26" fmla="*/ 216655 h 597655"/>
                  <a:gd name="connsiteX27" fmla="*/ 280058 w 324508"/>
                  <a:gd name="connsiteY27" fmla="*/ 203955 h 597655"/>
                  <a:gd name="connsiteX28" fmla="*/ 324508 w 324508"/>
                  <a:gd name="connsiteY28" fmla="*/ 153155 h 597655"/>
                  <a:gd name="connsiteX29" fmla="*/ 318158 w 324508"/>
                  <a:gd name="connsiteY29" fmla="*/ 134105 h 597655"/>
                  <a:gd name="connsiteX30" fmla="*/ 261008 w 324508"/>
                  <a:gd name="connsiteY30" fmla="*/ 134105 h 597655"/>
                  <a:gd name="connsiteX31" fmla="*/ 229258 w 324508"/>
                  <a:gd name="connsiteY31" fmla="*/ 159505 h 597655"/>
                  <a:gd name="connsiteX32" fmla="*/ 210208 w 324508"/>
                  <a:gd name="connsiteY32" fmla="*/ 146805 h 597655"/>
                  <a:gd name="connsiteX33" fmla="*/ 229258 w 324508"/>
                  <a:gd name="connsiteY33" fmla="*/ 64255 h 597655"/>
                  <a:gd name="connsiteX34" fmla="*/ 235608 w 324508"/>
                  <a:gd name="connsiteY34" fmla="*/ 45205 h 597655"/>
                  <a:gd name="connsiteX35" fmla="*/ 222908 w 324508"/>
                  <a:gd name="connsiteY35" fmla="*/ 755 h 597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24508" h="597655">
                    <a:moveTo>
                      <a:pt x="222908" y="755"/>
                    </a:moveTo>
                    <a:cubicBezTo>
                      <a:pt x="215500" y="-3478"/>
                      <a:pt x="199885" y="11078"/>
                      <a:pt x="191158" y="19805"/>
                    </a:cubicBezTo>
                    <a:cubicBezTo>
                      <a:pt x="186425" y="24538"/>
                      <a:pt x="187801" y="32868"/>
                      <a:pt x="184808" y="38855"/>
                    </a:cubicBezTo>
                    <a:cubicBezTo>
                      <a:pt x="154619" y="99232"/>
                      <a:pt x="192173" y="-2289"/>
                      <a:pt x="159408" y="96005"/>
                    </a:cubicBezTo>
                    <a:cubicBezTo>
                      <a:pt x="157291" y="102355"/>
                      <a:pt x="158627" y="111342"/>
                      <a:pt x="153058" y="115055"/>
                    </a:cubicBezTo>
                    <a:cubicBezTo>
                      <a:pt x="146708" y="119288"/>
                      <a:pt x="139871" y="122869"/>
                      <a:pt x="134008" y="127755"/>
                    </a:cubicBezTo>
                    <a:cubicBezTo>
                      <a:pt x="127109" y="133504"/>
                      <a:pt x="122430" y="141824"/>
                      <a:pt x="114958" y="146805"/>
                    </a:cubicBezTo>
                    <a:cubicBezTo>
                      <a:pt x="109389" y="150518"/>
                      <a:pt x="102524" y="152137"/>
                      <a:pt x="95908" y="153155"/>
                    </a:cubicBezTo>
                    <a:cubicBezTo>
                      <a:pt x="74883" y="156390"/>
                      <a:pt x="53575" y="157388"/>
                      <a:pt x="32408" y="159505"/>
                    </a:cubicBezTo>
                    <a:cubicBezTo>
                      <a:pt x="26058" y="163738"/>
                      <a:pt x="18244" y="166342"/>
                      <a:pt x="13358" y="172205"/>
                    </a:cubicBezTo>
                    <a:cubicBezTo>
                      <a:pt x="-992" y="189425"/>
                      <a:pt x="-4820" y="208656"/>
                      <a:pt x="7008" y="229355"/>
                    </a:cubicBezTo>
                    <a:cubicBezTo>
                      <a:pt x="10598" y="235638"/>
                      <a:pt x="48177" y="253114"/>
                      <a:pt x="51458" y="254755"/>
                    </a:cubicBezTo>
                    <a:cubicBezTo>
                      <a:pt x="67193" y="301959"/>
                      <a:pt x="51458" y="246271"/>
                      <a:pt x="51458" y="343655"/>
                    </a:cubicBezTo>
                    <a:cubicBezTo>
                      <a:pt x="51458" y="400844"/>
                      <a:pt x="54636" y="458004"/>
                      <a:pt x="57808" y="515105"/>
                    </a:cubicBezTo>
                    <a:cubicBezTo>
                      <a:pt x="58871" y="534243"/>
                      <a:pt x="61007" y="553349"/>
                      <a:pt x="64158" y="572255"/>
                    </a:cubicBezTo>
                    <a:cubicBezTo>
                      <a:pt x="65258" y="578857"/>
                      <a:pt x="65775" y="586572"/>
                      <a:pt x="70508" y="591305"/>
                    </a:cubicBezTo>
                    <a:cubicBezTo>
                      <a:pt x="75241" y="596038"/>
                      <a:pt x="83208" y="595538"/>
                      <a:pt x="89558" y="597655"/>
                    </a:cubicBezTo>
                    <a:cubicBezTo>
                      <a:pt x="147482" y="578347"/>
                      <a:pt x="104235" y="599330"/>
                      <a:pt x="114958" y="470655"/>
                    </a:cubicBezTo>
                    <a:cubicBezTo>
                      <a:pt x="115854" y="459899"/>
                      <a:pt x="119191" y="449488"/>
                      <a:pt x="121308" y="438905"/>
                    </a:cubicBezTo>
                    <a:cubicBezTo>
                      <a:pt x="123425" y="415622"/>
                      <a:pt x="125211" y="392306"/>
                      <a:pt x="127658" y="369055"/>
                    </a:cubicBezTo>
                    <a:cubicBezTo>
                      <a:pt x="129444" y="352084"/>
                      <a:pt x="132530" y="335256"/>
                      <a:pt x="134008" y="318255"/>
                    </a:cubicBezTo>
                    <a:cubicBezTo>
                      <a:pt x="136765" y="286554"/>
                      <a:pt x="132640" y="253875"/>
                      <a:pt x="140358" y="223005"/>
                    </a:cubicBezTo>
                    <a:cubicBezTo>
                      <a:pt x="141981" y="216511"/>
                      <a:pt x="153058" y="218772"/>
                      <a:pt x="159408" y="216655"/>
                    </a:cubicBezTo>
                    <a:cubicBezTo>
                      <a:pt x="169991" y="218772"/>
                      <a:pt x="181505" y="218178"/>
                      <a:pt x="191158" y="223005"/>
                    </a:cubicBezTo>
                    <a:cubicBezTo>
                      <a:pt x="199190" y="227021"/>
                      <a:pt x="201496" y="239877"/>
                      <a:pt x="210208" y="242055"/>
                    </a:cubicBezTo>
                    <a:cubicBezTo>
                      <a:pt x="220679" y="244673"/>
                      <a:pt x="231375" y="237822"/>
                      <a:pt x="241958" y="235705"/>
                    </a:cubicBezTo>
                    <a:cubicBezTo>
                      <a:pt x="248308" y="229355"/>
                      <a:pt x="254109" y="222404"/>
                      <a:pt x="261008" y="216655"/>
                    </a:cubicBezTo>
                    <a:cubicBezTo>
                      <a:pt x="266871" y="211769"/>
                      <a:pt x="275032" y="209698"/>
                      <a:pt x="280058" y="203955"/>
                    </a:cubicBezTo>
                    <a:cubicBezTo>
                      <a:pt x="331916" y="144688"/>
                      <a:pt x="281645" y="181730"/>
                      <a:pt x="324508" y="153155"/>
                    </a:cubicBezTo>
                    <a:cubicBezTo>
                      <a:pt x="322391" y="146805"/>
                      <a:pt x="322891" y="138838"/>
                      <a:pt x="318158" y="134105"/>
                    </a:cubicBezTo>
                    <a:cubicBezTo>
                      <a:pt x="304759" y="120706"/>
                      <a:pt x="271346" y="132382"/>
                      <a:pt x="261008" y="134105"/>
                    </a:cubicBezTo>
                    <a:cubicBezTo>
                      <a:pt x="253588" y="145235"/>
                      <a:pt x="247661" y="162572"/>
                      <a:pt x="229258" y="159505"/>
                    </a:cubicBezTo>
                    <a:cubicBezTo>
                      <a:pt x="221730" y="158250"/>
                      <a:pt x="216558" y="151038"/>
                      <a:pt x="210208" y="146805"/>
                    </a:cubicBezTo>
                    <a:cubicBezTo>
                      <a:pt x="218451" y="89103"/>
                      <a:pt x="211825" y="116554"/>
                      <a:pt x="229258" y="64255"/>
                    </a:cubicBezTo>
                    <a:lnTo>
                      <a:pt x="235608" y="45205"/>
                    </a:lnTo>
                    <a:cubicBezTo>
                      <a:pt x="221248" y="23664"/>
                      <a:pt x="230316" y="4988"/>
                      <a:pt x="222908" y="755"/>
                    </a:cubicBezTo>
                    <a:close/>
                  </a:path>
                </a:pathLst>
              </a:custGeom>
              <a:grpFill/>
              <a:ln>
                <a:solidFill>
                  <a:srgbClr val="4794FF"/>
                </a:solidFill>
                <a:headEnd type="none" w="med" len="med"/>
                <a:tailEnd type="none" w="med" len="med"/>
              </a:ln>
              <a:effectLst/>
              <a:scene3d>
                <a:camera prst="orthographicFront" fov="0">
                  <a:rot lat="0" lon="0" rev="0"/>
                </a:camera>
                <a:lightRig rig="glow" dir="t">
                  <a:rot lat="0" lon="0" rev="6360000"/>
                </a:lightRig>
              </a:scene3d>
              <a:sp3d contourW="1000" prstMaterial="flat">
                <a:contourClr>
                  <a:schemeClr val="accent2">
                    <a:satMod val="300000"/>
                  </a:schemeClr>
                </a:contourClr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36" tIns="45718" rIns="91436" bIns="45718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099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B792D552-FF9D-46C0-BA5E-E1DEF179BAA3}"/>
                  </a:ext>
                </a:extLst>
              </p:cNvPr>
              <p:cNvSpPr/>
              <p:nvPr/>
            </p:nvSpPr>
            <p:spPr bwMode="auto">
              <a:xfrm>
                <a:off x="3689350" y="4044950"/>
                <a:ext cx="190500" cy="330200"/>
              </a:xfrm>
              <a:custGeom>
                <a:avLst/>
                <a:gdLst>
                  <a:gd name="connsiteX0" fmla="*/ 31750 w 190500"/>
                  <a:gd name="connsiteY0" fmla="*/ 0 h 330200"/>
                  <a:gd name="connsiteX1" fmla="*/ 12700 w 190500"/>
                  <a:gd name="connsiteY1" fmla="*/ 31750 h 330200"/>
                  <a:gd name="connsiteX2" fmla="*/ 0 w 190500"/>
                  <a:gd name="connsiteY2" fmla="*/ 69850 h 330200"/>
                  <a:gd name="connsiteX3" fmla="*/ 19050 w 190500"/>
                  <a:gd name="connsiteY3" fmla="*/ 114300 h 330200"/>
                  <a:gd name="connsiteX4" fmla="*/ 38100 w 190500"/>
                  <a:gd name="connsiteY4" fmla="*/ 127000 h 330200"/>
                  <a:gd name="connsiteX5" fmla="*/ 63500 w 190500"/>
                  <a:gd name="connsiteY5" fmla="*/ 165100 h 330200"/>
                  <a:gd name="connsiteX6" fmla="*/ 76200 w 190500"/>
                  <a:gd name="connsiteY6" fmla="*/ 184150 h 330200"/>
                  <a:gd name="connsiteX7" fmla="*/ 114300 w 190500"/>
                  <a:gd name="connsiteY7" fmla="*/ 215900 h 330200"/>
                  <a:gd name="connsiteX8" fmla="*/ 127000 w 190500"/>
                  <a:gd name="connsiteY8" fmla="*/ 234950 h 330200"/>
                  <a:gd name="connsiteX9" fmla="*/ 146050 w 190500"/>
                  <a:gd name="connsiteY9" fmla="*/ 247650 h 330200"/>
                  <a:gd name="connsiteX10" fmla="*/ 158750 w 190500"/>
                  <a:gd name="connsiteY10" fmla="*/ 285750 h 330200"/>
                  <a:gd name="connsiteX11" fmla="*/ 171450 w 190500"/>
                  <a:gd name="connsiteY11" fmla="*/ 304800 h 330200"/>
                  <a:gd name="connsiteX12" fmla="*/ 190500 w 190500"/>
                  <a:gd name="connsiteY12" fmla="*/ 330200 h 33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0500" h="330200">
                    <a:moveTo>
                      <a:pt x="31750" y="0"/>
                    </a:moveTo>
                    <a:cubicBezTo>
                      <a:pt x="25400" y="10583"/>
                      <a:pt x="17807" y="20514"/>
                      <a:pt x="12700" y="31750"/>
                    </a:cubicBezTo>
                    <a:cubicBezTo>
                      <a:pt x="7160" y="43937"/>
                      <a:pt x="0" y="69850"/>
                      <a:pt x="0" y="69850"/>
                    </a:cubicBezTo>
                    <a:cubicBezTo>
                      <a:pt x="4858" y="89281"/>
                      <a:pt x="4432" y="99682"/>
                      <a:pt x="19050" y="114300"/>
                    </a:cubicBezTo>
                    <a:cubicBezTo>
                      <a:pt x="24446" y="119696"/>
                      <a:pt x="31750" y="122767"/>
                      <a:pt x="38100" y="127000"/>
                    </a:cubicBezTo>
                    <a:cubicBezTo>
                      <a:pt x="49259" y="160478"/>
                      <a:pt x="37074" y="133389"/>
                      <a:pt x="63500" y="165100"/>
                    </a:cubicBezTo>
                    <a:cubicBezTo>
                      <a:pt x="68386" y="170963"/>
                      <a:pt x="71314" y="178287"/>
                      <a:pt x="76200" y="184150"/>
                    </a:cubicBezTo>
                    <a:cubicBezTo>
                      <a:pt x="91479" y="202485"/>
                      <a:pt x="95569" y="203413"/>
                      <a:pt x="114300" y="215900"/>
                    </a:cubicBezTo>
                    <a:cubicBezTo>
                      <a:pt x="118533" y="222250"/>
                      <a:pt x="121604" y="229554"/>
                      <a:pt x="127000" y="234950"/>
                    </a:cubicBezTo>
                    <a:cubicBezTo>
                      <a:pt x="132396" y="240346"/>
                      <a:pt x="142005" y="241178"/>
                      <a:pt x="146050" y="247650"/>
                    </a:cubicBezTo>
                    <a:cubicBezTo>
                      <a:pt x="153145" y="259002"/>
                      <a:pt x="151324" y="274611"/>
                      <a:pt x="158750" y="285750"/>
                    </a:cubicBezTo>
                    <a:cubicBezTo>
                      <a:pt x="162983" y="292100"/>
                      <a:pt x="168037" y="297974"/>
                      <a:pt x="171450" y="304800"/>
                    </a:cubicBezTo>
                    <a:cubicBezTo>
                      <a:pt x="184528" y="330956"/>
                      <a:pt x="168114" y="319007"/>
                      <a:pt x="190500" y="330200"/>
                    </a:cubicBezTo>
                  </a:path>
                </a:pathLst>
              </a:custGeom>
              <a:grpFill/>
              <a:ln w="57150">
                <a:solidFill>
                  <a:srgbClr val="C5DDFF"/>
                </a:solidFill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 fov="0">
                  <a:rot lat="0" lon="0" rev="0"/>
                </a:camera>
                <a:lightRig rig="glow" dir="t">
                  <a:rot lat="0" lon="0" rev="6360000"/>
                </a:lightRig>
              </a:scene3d>
              <a:sp3d contourW="1000" prstMaterial="flat">
                <a:contourClr>
                  <a:schemeClr val="accent2">
                    <a:satMod val="300000"/>
                  </a:schemeClr>
                </a:contourClr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19CEC0CC-CF8A-41B9-80D8-6F865C6DC569}"/>
                  </a:ext>
                </a:extLst>
              </p:cNvPr>
              <p:cNvSpPr/>
              <p:nvPr/>
            </p:nvSpPr>
            <p:spPr bwMode="auto">
              <a:xfrm>
                <a:off x="3956050" y="3321050"/>
                <a:ext cx="869998" cy="457200"/>
              </a:xfrm>
              <a:custGeom>
                <a:avLst/>
                <a:gdLst>
                  <a:gd name="connsiteX0" fmla="*/ 0 w 869998"/>
                  <a:gd name="connsiteY0" fmla="*/ 292100 h 457200"/>
                  <a:gd name="connsiteX1" fmla="*/ 50800 w 869998"/>
                  <a:gd name="connsiteY1" fmla="*/ 336550 h 457200"/>
                  <a:gd name="connsiteX2" fmla="*/ 88900 w 869998"/>
                  <a:gd name="connsiteY2" fmla="*/ 361950 h 457200"/>
                  <a:gd name="connsiteX3" fmla="*/ 107950 w 869998"/>
                  <a:gd name="connsiteY3" fmla="*/ 400050 h 457200"/>
                  <a:gd name="connsiteX4" fmla="*/ 120650 w 869998"/>
                  <a:gd name="connsiteY4" fmla="*/ 419100 h 457200"/>
                  <a:gd name="connsiteX5" fmla="*/ 127000 w 869998"/>
                  <a:gd name="connsiteY5" fmla="*/ 438150 h 457200"/>
                  <a:gd name="connsiteX6" fmla="*/ 146050 w 869998"/>
                  <a:gd name="connsiteY6" fmla="*/ 444500 h 457200"/>
                  <a:gd name="connsiteX7" fmla="*/ 165100 w 869998"/>
                  <a:gd name="connsiteY7" fmla="*/ 457200 h 457200"/>
                  <a:gd name="connsiteX8" fmla="*/ 228600 w 869998"/>
                  <a:gd name="connsiteY8" fmla="*/ 431800 h 457200"/>
                  <a:gd name="connsiteX9" fmla="*/ 234950 w 869998"/>
                  <a:gd name="connsiteY9" fmla="*/ 412750 h 457200"/>
                  <a:gd name="connsiteX10" fmla="*/ 228600 w 869998"/>
                  <a:gd name="connsiteY10" fmla="*/ 361950 h 457200"/>
                  <a:gd name="connsiteX11" fmla="*/ 234950 w 869998"/>
                  <a:gd name="connsiteY11" fmla="*/ 342900 h 457200"/>
                  <a:gd name="connsiteX12" fmla="*/ 273050 w 869998"/>
                  <a:gd name="connsiteY12" fmla="*/ 330200 h 457200"/>
                  <a:gd name="connsiteX13" fmla="*/ 285750 w 869998"/>
                  <a:gd name="connsiteY13" fmla="*/ 311150 h 457200"/>
                  <a:gd name="connsiteX14" fmla="*/ 349250 w 869998"/>
                  <a:gd name="connsiteY14" fmla="*/ 285750 h 457200"/>
                  <a:gd name="connsiteX15" fmla="*/ 387350 w 869998"/>
                  <a:gd name="connsiteY15" fmla="*/ 266700 h 457200"/>
                  <a:gd name="connsiteX16" fmla="*/ 419100 w 869998"/>
                  <a:gd name="connsiteY16" fmla="*/ 234950 h 457200"/>
                  <a:gd name="connsiteX17" fmla="*/ 438150 w 869998"/>
                  <a:gd name="connsiteY17" fmla="*/ 215900 h 457200"/>
                  <a:gd name="connsiteX18" fmla="*/ 482600 w 869998"/>
                  <a:gd name="connsiteY18" fmla="*/ 203200 h 457200"/>
                  <a:gd name="connsiteX19" fmla="*/ 527050 w 869998"/>
                  <a:gd name="connsiteY19" fmla="*/ 228600 h 457200"/>
                  <a:gd name="connsiteX20" fmla="*/ 533400 w 869998"/>
                  <a:gd name="connsiteY20" fmla="*/ 260350 h 457200"/>
                  <a:gd name="connsiteX21" fmla="*/ 596900 w 869998"/>
                  <a:gd name="connsiteY21" fmla="*/ 266700 h 457200"/>
                  <a:gd name="connsiteX22" fmla="*/ 635000 w 869998"/>
                  <a:gd name="connsiteY22" fmla="*/ 279400 h 457200"/>
                  <a:gd name="connsiteX23" fmla="*/ 641350 w 869998"/>
                  <a:gd name="connsiteY23" fmla="*/ 298450 h 457200"/>
                  <a:gd name="connsiteX24" fmla="*/ 660400 w 869998"/>
                  <a:gd name="connsiteY24" fmla="*/ 304800 h 457200"/>
                  <a:gd name="connsiteX25" fmla="*/ 679450 w 869998"/>
                  <a:gd name="connsiteY25" fmla="*/ 317500 h 457200"/>
                  <a:gd name="connsiteX26" fmla="*/ 762000 w 869998"/>
                  <a:gd name="connsiteY26" fmla="*/ 311150 h 457200"/>
                  <a:gd name="connsiteX27" fmla="*/ 755650 w 869998"/>
                  <a:gd name="connsiteY27" fmla="*/ 247650 h 457200"/>
                  <a:gd name="connsiteX28" fmla="*/ 742950 w 869998"/>
                  <a:gd name="connsiteY28" fmla="*/ 209550 h 457200"/>
                  <a:gd name="connsiteX29" fmla="*/ 749300 w 869998"/>
                  <a:gd name="connsiteY29" fmla="*/ 165100 h 457200"/>
                  <a:gd name="connsiteX30" fmla="*/ 787400 w 869998"/>
                  <a:gd name="connsiteY30" fmla="*/ 127000 h 457200"/>
                  <a:gd name="connsiteX31" fmla="*/ 800100 w 869998"/>
                  <a:gd name="connsiteY31" fmla="*/ 107950 h 457200"/>
                  <a:gd name="connsiteX32" fmla="*/ 819150 w 869998"/>
                  <a:gd name="connsiteY32" fmla="*/ 88900 h 457200"/>
                  <a:gd name="connsiteX33" fmla="*/ 850900 w 869998"/>
                  <a:gd name="connsiteY33" fmla="*/ 57150 h 457200"/>
                  <a:gd name="connsiteX34" fmla="*/ 863600 w 869998"/>
                  <a:gd name="connsiteY34" fmla="*/ 38100 h 457200"/>
                  <a:gd name="connsiteX35" fmla="*/ 869950 w 869998"/>
                  <a:gd name="connsiteY35" fmla="*/ 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869998" h="457200">
                    <a:moveTo>
                      <a:pt x="0" y="292100"/>
                    </a:moveTo>
                    <a:cubicBezTo>
                      <a:pt x="25244" y="355211"/>
                      <a:pt x="-7007" y="298012"/>
                      <a:pt x="50800" y="336550"/>
                    </a:cubicBezTo>
                    <a:lnTo>
                      <a:pt x="88900" y="361950"/>
                    </a:lnTo>
                    <a:cubicBezTo>
                      <a:pt x="125296" y="416545"/>
                      <a:pt x="81660" y="347470"/>
                      <a:pt x="107950" y="400050"/>
                    </a:cubicBezTo>
                    <a:cubicBezTo>
                      <a:pt x="111363" y="406876"/>
                      <a:pt x="117237" y="412274"/>
                      <a:pt x="120650" y="419100"/>
                    </a:cubicBezTo>
                    <a:cubicBezTo>
                      <a:pt x="123643" y="425087"/>
                      <a:pt x="122267" y="433417"/>
                      <a:pt x="127000" y="438150"/>
                    </a:cubicBezTo>
                    <a:cubicBezTo>
                      <a:pt x="131733" y="442883"/>
                      <a:pt x="140063" y="441507"/>
                      <a:pt x="146050" y="444500"/>
                    </a:cubicBezTo>
                    <a:cubicBezTo>
                      <a:pt x="152876" y="447913"/>
                      <a:pt x="158750" y="452967"/>
                      <a:pt x="165100" y="457200"/>
                    </a:cubicBezTo>
                    <a:cubicBezTo>
                      <a:pt x="210256" y="451556"/>
                      <a:pt x="212345" y="464310"/>
                      <a:pt x="228600" y="431800"/>
                    </a:cubicBezTo>
                    <a:cubicBezTo>
                      <a:pt x="231593" y="425813"/>
                      <a:pt x="232833" y="419100"/>
                      <a:pt x="234950" y="412750"/>
                    </a:cubicBezTo>
                    <a:cubicBezTo>
                      <a:pt x="232833" y="395817"/>
                      <a:pt x="228600" y="379015"/>
                      <a:pt x="228600" y="361950"/>
                    </a:cubicBezTo>
                    <a:cubicBezTo>
                      <a:pt x="228600" y="355257"/>
                      <a:pt x="229503" y="346791"/>
                      <a:pt x="234950" y="342900"/>
                    </a:cubicBezTo>
                    <a:cubicBezTo>
                      <a:pt x="245843" y="335119"/>
                      <a:pt x="273050" y="330200"/>
                      <a:pt x="273050" y="330200"/>
                    </a:cubicBezTo>
                    <a:cubicBezTo>
                      <a:pt x="277283" y="323850"/>
                      <a:pt x="280354" y="316546"/>
                      <a:pt x="285750" y="311150"/>
                    </a:cubicBezTo>
                    <a:cubicBezTo>
                      <a:pt x="302753" y="294147"/>
                      <a:pt x="327518" y="291959"/>
                      <a:pt x="349250" y="285750"/>
                    </a:cubicBezTo>
                    <a:cubicBezTo>
                      <a:pt x="372254" y="279177"/>
                      <a:pt x="366478" y="280615"/>
                      <a:pt x="387350" y="266700"/>
                    </a:cubicBezTo>
                    <a:cubicBezTo>
                      <a:pt x="410633" y="231775"/>
                      <a:pt x="387350" y="261408"/>
                      <a:pt x="419100" y="234950"/>
                    </a:cubicBezTo>
                    <a:cubicBezTo>
                      <a:pt x="425999" y="229201"/>
                      <a:pt x="430678" y="220881"/>
                      <a:pt x="438150" y="215900"/>
                    </a:cubicBezTo>
                    <a:cubicBezTo>
                      <a:pt x="443616" y="212256"/>
                      <a:pt x="479213" y="204047"/>
                      <a:pt x="482600" y="203200"/>
                    </a:cubicBezTo>
                    <a:cubicBezTo>
                      <a:pt x="509334" y="208547"/>
                      <a:pt x="517202" y="202337"/>
                      <a:pt x="527050" y="228600"/>
                    </a:cubicBezTo>
                    <a:cubicBezTo>
                      <a:pt x="530840" y="238706"/>
                      <a:pt x="523925" y="255182"/>
                      <a:pt x="533400" y="260350"/>
                    </a:cubicBezTo>
                    <a:cubicBezTo>
                      <a:pt x="552075" y="270536"/>
                      <a:pt x="575733" y="264583"/>
                      <a:pt x="596900" y="266700"/>
                    </a:cubicBezTo>
                    <a:cubicBezTo>
                      <a:pt x="609600" y="270933"/>
                      <a:pt x="630767" y="266700"/>
                      <a:pt x="635000" y="279400"/>
                    </a:cubicBezTo>
                    <a:cubicBezTo>
                      <a:pt x="637117" y="285750"/>
                      <a:pt x="636617" y="293717"/>
                      <a:pt x="641350" y="298450"/>
                    </a:cubicBezTo>
                    <a:cubicBezTo>
                      <a:pt x="646083" y="303183"/>
                      <a:pt x="654413" y="301807"/>
                      <a:pt x="660400" y="304800"/>
                    </a:cubicBezTo>
                    <a:cubicBezTo>
                      <a:pt x="667226" y="308213"/>
                      <a:pt x="673100" y="313267"/>
                      <a:pt x="679450" y="317500"/>
                    </a:cubicBezTo>
                    <a:cubicBezTo>
                      <a:pt x="706967" y="315383"/>
                      <a:pt x="741656" y="329799"/>
                      <a:pt x="762000" y="311150"/>
                    </a:cubicBezTo>
                    <a:cubicBezTo>
                      <a:pt x="777681" y="296776"/>
                      <a:pt x="759570" y="268558"/>
                      <a:pt x="755650" y="247650"/>
                    </a:cubicBezTo>
                    <a:cubicBezTo>
                      <a:pt x="753183" y="234492"/>
                      <a:pt x="742950" y="209550"/>
                      <a:pt x="742950" y="209550"/>
                    </a:cubicBezTo>
                    <a:cubicBezTo>
                      <a:pt x="745067" y="194733"/>
                      <a:pt x="744999" y="179436"/>
                      <a:pt x="749300" y="165100"/>
                    </a:cubicBezTo>
                    <a:cubicBezTo>
                      <a:pt x="755714" y="143721"/>
                      <a:pt x="772753" y="141647"/>
                      <a:pt x="787400" y="127000"/>
                    </a:cubicBezTo>
                    <a:cubicBezTo>
                      <a:pt x="792796" y="121604"/>
                      <a:pt x="795214" y="113813"/>
                      <a:pt x="800100" y="107950"/>
                    </a:cubicBezTo>
                    <a:cubicBezTo>
                      <a:pt x="805849" y="101051"/>
                      <a:pt x="813401" y="95799"/>
                      <a:pt x="819150" y="88900"/>
                    </a:cubicBezTo>
                    <a:cubicBezTo>
                      <a:pt x="845608" y="57150"/>
                      <a:pt x="815975" y="80433"/>
                      <a:pt x="850900" y="57150"/>
                    </a:cubicBezTo>
                    <a:cubicBezTo>
                      <a:pt x="855133" y="50800"/>
                      <a:pt x="860594" y="45115"/>
                      <a:pt x="863600" y="38100"/>
                    </a:cubicBezTo>
                    <a:cubicBezTo>
                      <a:pt x="870977" y="20888"/>
                      <a:pt x="869950" y="15464"/>
                      <a:pt x="869950" y="0"/>
                    </a:cubicBezTo>
                  </a:path>
                </a:pathLst>
              </a:custGeom>
              <a:noFill/>
              <a:ln w="57150">
                <a:solidFill>
                  <a:srgbClr val="C5DDFF"/>
                </a:solidFill>
                <a:headEnd type="none" w="med" len="med"/>
                <a:tailEnd type="none" w="med" len="med"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 fov="0">
                  <a:rot lat="0" lon="0" rev="0"/>
                </a:camera>
                <a:lightRig rig="glow" dir="t">
                  <a:rot lat="0" lon="0" rev="6360000"/>
                </a:lightRig>
              </a:scene3d>
              <a:sp3d contourW="1000" prstMaterial="flat">
                <a:contourClr>
                  <a:schemeClr val="accent2">
                    <a:satMod val="300000"/>
                  </a:schemeClr>
                </a:contourClr>
              </a:sp3d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75C809F7-1B24-486A-A22F-89C463CE5E79}"/>
                </a:ext>
              </a:extLst>
            </p:cNvPr>
            <p:cNvSpPr/>
            <p:nvPr/>
          </p:nvSpPr>
          <p:spPr bwMode="auto">
            <a:xfrm>
              <a:off x="2114189" y="3603358"/>
              <a:ext cx="472249" cy="465936"/>
            </a:xfrm>
            <a:custGeom>
              <a:avLst/>
              <a:gdLst>
                <a:gd name="connsiteX0" fmla="*/ 426021 w 472249"/>
                <a:gd name="connsiteY0" fmla="*/ 7518 h 465936"/>
                <a:gd name="connsiteX1" fmla="*/ 368871 w 472249"/>
                <a:gd name="connsiteY1" fmla="*/ 7518 h 465936"/>
                <a:gd name="connsiteX2" fmla="*/ 343471 w 472249"/>
                <a:gd name="connsiteY2" fmla="*/ 45618 h 465936"/>
                <a:gd name="connsiteX3" fmla="*/ 324421 w 472249"/>
                <a:gd name="connsiteY3" fmla="*/ 90068 h 465936"/>
                <a:gd name="connsiteX4" fmla="*/ 318071 w 472249"/>
                <a:gd name="connsiteY4" fmla="*/ 109118 h 465936"/>
                <a:gd name="connsiteX5" fmla="*/ 299021 w 472249"/>
                <a:gd name="connsiteY5" fmla="*/ 128168 h 465936"/>
                <a:gd name="connsiteX6" fmla="*/ 292671 w 472249"/>
                <a:gd name="connsiteY6" fmla="*/ 147218 h 465936"/>
                <a:gd name="connsiteX7" fmla="*/ 273621 w 472249"/>
                <a:gd name="connsiteY7" fmla="*/ 153568 h 465936"/>
                <a:gd name="connsiteX8" fmla="*/ 254571 w 472249"/>
                <a:gd name="connsiteY8" fmla="*/ 172618 h 465936"/>
                <a:gd name="connsiteX9" fmla="*/ 241871 w 472249"/>
                <a:gd name="connsiteY9" fmla="*/ 191668 h 465936"/>
                <a:gd name="connsiteX10" fmla="*/ 229171 w 472249"/>
                <a:gd name="connsiteY10" fmla="*/ 229768 h 465936"/>
                <a:gd name="connsiteX11" fmla="*/ 203771 w 472249"/>
                <a:gd name="connsiteY11" fmla="*/ 236118 h 465936"/>
                <a:gd name="connsiteX12" fmla="*/ 197421 w 472249"/>
                <a:gd name="connsiteY12" fmla="*/ 286918 h 465936"/>
                <a:gd name="connsiteX13" fmla="*/ 127571 w 472249"/>
                <a:gd name="connsiteY13" fmla="*/ 293268 h 465936"/>
                <a:gd name="connsiteX14" fmla="*/ 108521 w 472249"/>
                <a:gd name="connsiteY14" fmla="*/ 299618 h 465936"/>
                <a:gd name="connsiteX15" fmla="*/ 70421 w 472249"/>
                <a:gd name="connsiteY15" fmla="*/ 305968 h 465936"/>
                <a:gd name="connsiteX16" fmla="*/ 45021 w 472249"/>
                <a:gd name="connsiteY16" fmla="*/ 312318 h 465936"/>
                <a:gd name="connsiteX17" fmla="*/ 25971 w 472249"/>
                <a:gd name="connsiteY17" fmla="*/ 331368 h 465936"/>
                <a:gd name="connsiteX18" fmla="*/ 19621 w 472249"/>
                <a:gd name="connsiteY18" fmla="*/ 350418 h 465936"/>
                <a:gd name="connsiteX19" fmla="*/ 6921 w 472249"/>
                <a:gd name="connsiteY19" fmla="*/ 369468 h 465936"/>
                <a:gd name="connsiteX20" fmla="*/ 6921 w 472249"/>
                <a:gd name="connsiteY20" fmla="*/ 464718 h 465936"/>
                <a:gd name="connsiteX21" fmla="*/ 13271 w 472249"/>
                <a:gd name="connsiteY21" fmla="*/ 445668 h 465936"/>
                <a:gd name="connsiteX22" fmla="*/ 45021 w 472249"/>
                <a:gd name="connsiteY22" fmla="*/ 420268 h 465936"/>
                <a:gd name="connsiteX23" fmla="*/ 57721 w 472249"/>
                <a:gd name="connsiteY23" fmla="*/ 401218 h 465936"/>
                <a:gd name="connsiteX24" fmla="*/ 76771 w 472249"/>
                <a:gd name="connsiteY24" fmla="*/ 394868 h 465936"/>
                <a:gd name="connsiteX25" fmla="*/ 146621 w 472249"/>
                <a:gd name="connsiteY25" fmla="*/ 388518 h 465936"/>
                <a:gd name="connsiteX26" fmla="*/ 184721 w 472249"/>
                <a:gd name="connsiteY26" fmla="*/ 363118 h 465936"/>
                <a:gd name="connsiteX27" fmla="*/ 197421 w 472249"/>
                <a:gd name="connsiteY27" fmla="*/ 344068 h 465936"/>
                <a:gd name="connsiteX28" fmla="*/ 216471 w 472249"/>
                <a:gd name="connsiteY28" fmla="*/ 337718 h 465936"/>
                <a:gd name="connsiteX29" fmla="*/ 292671 w 472249"/>
                <a:gd name="connsiteY29" fmla="*/ 331368 h 465936"/>
                <a:gd name="connsiteX30" fmla="*/ 330771 w 472249"/>
                <a:gd name="connsiteY30" fmla="*/ 318668 h 465936"/>
                <a:gd name="connsiteX31" fmla="*/ 375221 w 472249"/>
                <a:gd name="connsiteY31" fmla="*/ 293268 h 465936"/>
                <a:gd name="connsiteX32" fmla="*/ 432371 w 472249"/>
                <a:gd name="connsiteY32" fmla="*/ 286918 h 465936"/>
                <a:gd name="connsiteX33" fmla="*/ 464121 w 472249"/>
                <a:gd name="connsiteY33" fmla="*/ 255168 h 465936"/>
                <a:gd name="connsiteX34" fmla="*/ 445071 w 472249"/>
                <a:gd name="connsiteY34" fmla="*/ 248818 h 465936"/>
                <a:gd name="connsiteX35" fmla="*/ 305371 w 472249"/>
                <a:gd name="connsiteY35" fmla="*/ 255168 h 465936"/>
                <a:gd name="connsiteX36" fmla="*/ 279971 w 472249"/>
                <a:gd name="connsiteY36" fmla="*/ 261518 h 465936"/>
                <a:gd name="connsiteX37" fmla="*/ 286321 w 472249"/>
                <a:gd name="connsiteY37" fmla="*/ 242468 h 465936"/>
                <a:gd name="connsiteX38" fmla="*/ 299021 w 472249"/>
                <a:gd name="connsiteY38" fmla="*/ 223418 h 465936"/>
                <a:gd name="connsiteX39" fmla="*/ 305371 w 472249"/>
                <a:gd name="connsiteY39" fmla="*/ 204368 h 465936"/>
                <a:gd name="connsiteX40" fmla="*/ 318071 w 472249"/>
                <a:gd name="connsiteY40" fmla="*/ 185318 h 465936"/>
                <a:gd name="connsiteX41" fmla="*/ 356171 w 472249"/>
                <a:gd name="connsiteY41" fmla="*/ 121818 h 465936"/>
                <a:gd name="connsiteX42" fmla="*/ 368871 w 472249"/>
                <a:gd name="connsiteY42" fmla="*/ 102768 h 465936"/>
                <a:gd name="connsiteX43" fmla="*/ 375221 w 472249"/>
                <a:gd name="connsiteY43" fmla="*/ 83718 h 465936"/>
                <a:gd name="connsiteX44" fmla="*/ 406971 w 472249"/>
                <a:gd name="connsiteY44" fmla="*/ 45618 h 465936"/>
                <a:gd name="connsiteX45" fmla="*/ 426021 w 472249"/>
                <a:gd name="connsiteY45" fmla="*/ 7518 h 465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472249" h="465936">
                  <a:moveTo>
                    <a:pt x="426021" y="7518"/>
                  </a:moveTo>
                  <a:cubicBezTo>
                    <a:pt x="419671" y="1168"/>
                    <a:pt x="383887" y="-5621"/>
                    <a:pt x="368871" y="7518"/>
                  </a:cubicBezTo>
                  <a:cubicBezTo>
                    <a:pt x="357384" y="17569"/>
                    <a:pt x="343471" y="45618"/>
                    <a:pt x="343471" y="45618"/>
                  </a:cubicBezTo>
                  <a:cubicBezTo>
                    <a:pt x="330255" y="98481"/>
                    <a:pt x="346347" y="46215"/>
                    <a:pt x="324421" y="90068"/>
                  </a:cubicBezTo>
                  <a:cubicBezTo>
                    <a:pt x="321428" y="96055"/>
                    <a:pt x="321784" y="103549"/>
                    <a:pt x="318071" y="109118"/>
                  </a:cubicBezTo>
                  <a:cubicBezTo>
                    <a:pt x="313090" y="116590"/>
                    <a:pt x="305371" y="121818"/>
                    <a:pt x="299021" y="128168"/>
                  </a:cubicBezTo>
                  <a:cubicBezTo>
                    <a:pt x="296904" y="134518"/>
                    <a:pt x="297404" y="142485"/>
                    <a:pt x="292671" y="147218"/>
                  </a:cubicBezTo>
                  <a:cubicBezTo>
                    <a:pt x="287938" y="151951"/>
                    <a:pt x="279190" y="149855"/>
                    <a:pt x="273621" y="153568"/>
                  </a:cubicBezTo>
                  <a:cubicBezTo>
                    <a:pt x="266149" y="158549"/>
                    <a:pt x="260320" y="165719"/>
                    <a:pt x="254571" y="172618"/>
                  </a:cubicBezTo>
                  <a:cubicBezTo>
                    <a:pt x="249685" y="178481"/>
                    <a:pt x="244971" y="184694"/>
                    <a:pt x="241871" y="191668"/>
                  </a:cubicBezTo>
                  <a:cubicBezTo>
                    <a:pt x="236434" y="203901"/>
                    <a:pt x="237883" y="219604"/>
                    <a:pt x="229171" y="229768"/>
                  </a:cubicBezTo>
                  <a:cubicBezTo>
                    <a:pt x="223491" y="236394"/>
                    <a:pt x="212238" y="234001"/>
                    <a:pt x="203771" y="236118"/>
                  </a:cubicBezTo>
                  <a:cubicBezTo>
                    <a:pt x="201654" y="253051"/>
                    <a:pt x="211073" y="276679"/>
                    <a:pt x="197421" y="286918"/>
                  </a:cubicBezTo>
                  <a:cubicBezTo>
                    <a:pt x="178718" y="300946"/>
                    <a:pt x="150715" y="289962"/>
                    <a:pt x="127571" y="293268"/>
                  </a:cubicBezTo>
                  <a:cubicBezTo>
                    <a:pt x="120945" y="294215"/>
                    <a:pt x="115055" y="298166"/>
                    <a:pt x="108521" y="299618"/>
                  </a:cubicBezTo>
                  <a:cubicBezTo>
                    <a:pt x="95952" y="302411"/>
                    <a:pt x="83046" y="303443"/>
                    <a:pt x="70421" y="305968"/>
                  </a:cubicBezTo>
                  <a:cubicBezTo>
                    <a:pt x="61863" y="307680"/>
                    <a:pt x="53488" y="310201"/>
                    <a:pt x="45021" y="312318"/>
                  </a:cubicBezTo>
                  <a:cubicBezTo>
                    <a:pt x="38671" y="318668"/>
                    <a:pt x="30952" y="323896"/>
                    <a:pt x="25971" y="331368"/>
                  </a:cubicBezTo>
                  <a:cubicBezTo>
                    <a:pt x="22258" y="336937"/>
                    <a:pt x="22614" y="344431"/>
                    <a:pt x="19621" y="350418"/>
                  </a:cubicBezTo>
                  <a:cubicBezTo>
                    <a:pt x="16208" y="357244"/>
                    <a:pt x="11154" y="363118"/>
                    <a:pt x="6921" y="369468"/>
                  </a:cubicBezTo>
                  <a:cubicBezTo>
                    <a:pt x="2325" y="401643"/>
                    <a:pt x="-6037" y="432324"/>
                    <a:pt x="6921" y="464718"/>
                  </a:cubicBezTo>
                  <a:cubicBezTo>
                    <a:pt x="9407" y="470933"/>
                    <a:pt x="10278" y="451655"/>
                    <a:pt x="13271" y="445668"/>
                  </a:cubicBezTo>
                  <a:cubicBezTo>
                    <a:pt x="24760" y="422690"/>
                    <a:pt x="23049" y="427592"/>
                    <a:pt x="45021" y="420268"/>
                  </a:cubicBezTo>
                  <a:cubicBezTo>
                    <a:pt x="49254" y="413918"/>
                    <a:pt x="51762" y="405986"/>
                    <a:pt x="57721" y="401218"/>
                  </a:cubicBezTo>
                  <a:cubicBezTo>
                    <a:pt x="62948" y="397037"/>
                    <a:pt x="70145" y="395815"/>
                    <a:pt x="76771" y="394868"/>
                  </a:cubicBezTo>
                  <a:cubicBezTo>
                    <a:pt x="99915" y="391562"/>
                    <a:pt x="123338" y="390635"/>
                    <a:pt x="146621" y="388518"/>
                  </a:cubicBezTo>
                  <a:cubicBezTo>
                    <a:pt x="170100" y="380692"/>
                    <a:pt x="166426" y="385072"/>
                    <a:pt x="184721" y="363118"/>
                  </a:cubicBezTo>
                  <a:cubicBezTo>
                    <a:pt x="189607" y="357255"/>
                    <a:pt x="191462" y="348836"/>
                    <a:pt x="197421" y="344068"/>
                  </a:cubicBezTo>
                  <a:cubicBezTo>
                    <a:pt x="202648" y="339887"/>
                    <a:pt x="209836" y="338603"/>
                    <a:pt x="216471" y="337718"/>
                  </a:cubicBezTo>
                  <a:cubicBezTo>
                    <a:pt x="241735" y="334349"/>
                    <a:pt x="267271" y="333485"/>
                    <a:pt x="292671" y="331368"/>
                  </a:cubicBezTo>
                  <a:cubicBezTo>
                    <a:pt x="305371" y="327135"/>
                    <a:pt x="319632" y="326094"/>
                    <a:pt x="330771" y="318668"/>
                  </a:cubicBezTo>
                  <a:cubicBezTo>
                    <a:pt x="341650" y="311415"/>
                    <a:pt x="362899" y="296111"/>
                    <a:pt x="375221" y="293268"/>
                  </a:cubicBezTo>
                  <a:cubicBezTo>
                    <a:pt x="393897" y="288958"/>
                    <a:pt x="413321" y="289035"/>
                    <a:pt x="432371" y="286918"/>
                  </a:cubicBezTo>
                  <a:cubicBezTo>
                    <a:pt x="445071" y="282685"/>
                    <a:pt x="490579" y="281626"/>
                    <a:pt x="464121" y="255168"/>
                  </a:cubicBezTo>
                  <a:cubicBezTo>
                    <a:pt x="459388" y="250435"/>
                    <a:pt x="451421" y="250935"/>
                    <a:pt x="445071" y="248818"/>
                  </a:cubicBezTo>
                  <a:cubicBezTo>
                    <a:pt x="398504" y="250935"/>
                    <a:pt x="351848" y="251593"/>
                    <a:pt x="305371" y="255168"/>
                  </a:cubicBezTo>
                  <a:cubicBezTo>
                    <a:pt x="296669" y="255837"/>
                    <a:pt x="287233" y="266359"/>
                    <a:pt x="279971" y="261518"/>
                  </a:cubicBezTo>
                  <a:cubicBezTo>
                    <a:pt x="274402" y="257805"/>
                    <a:pt x="283328" y="248455"/>
                    <a:pt x="286321" y="242468"/>
                  </a:cubicBezTo>
                  <a:cubicBezTo>
                    <a:pt x="289734" y="235642"/>
                    <a:pt x="295608" y="230244"/>
                    <a:pt x="299021" y="223418"/>
                  </a:cubicBezTo>
                  <a:cubicBezTo>
                    <a:pt x="302014" y="217431"/>
                    <a:pt x="302378" y="210355"/>
                    <a:pt x="305371" y="204368"/>
                  </a:cubicBezTo>
                  <a:cubicBezTo>
                    <a:pt x="308784" y="197542"/>
                    <a:pt x="314285" y="191944"/>
                    <a:pt x="318071" y="185318"/>
                  </a:cubicBezTo>
                  <a:cubicBezTo>
                    <a:pt x="357123" y="116977"/>
                    <a:pt x="294035" y="215021"/>
                    <a:pt x="356171" y="121818"/>
                  </a:cubicBezTo>
                  <a:cubicBezTo>
                    <a:pt x="360404" y="115468"/>
                    <a:pt x="366458" y="110008"/>
                    <a:pt x="368871" y="102768"/>
                  </a:cubicBezTo>
                  <a:cubicBezTo>
                    <a:pt x="370988" y="96418"/>
                    <a:pt x="372228" y="89705"/>
                    <a:pt x="375221" y="83718"/>
                  </a:cubicBezTo>
                  <a:cubicBezTo>
                    <a:pt x="384062" y="66037"/>
                    <a:pt x="392927" y="59662"/>
                    <a:pt x="406971" y="45618"/>
                  </a:cubicBezTo>
                  <a:cubicBezTo>
                    <a:pt x="413990" y="24560"/>
                    <a:pt x="432371" y="13868"/>
                    <a:pt x="426021" y="7518"/>
                  </a:cubicBezTo>
                  <a:close/>
                </a:path>
              </a:pathLst>
            </a:custGeom>
            <a:grpFill/>
            <a:ln>
              <a:solidFill>
                <a:srgbClr val="4794FF"/>
              </a:solidFill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cs typeface="Arial"/>
              </a:endParaRPr>
            </a:p>
          </p:txBody>
        </p:sp>
      </p:grpSp>
      <p:sp>
        <p:nvSpPr>
          <p:cNvPr id="99" name="Rectangle 6">
            <a:extLst>
              <a:ext uri="{FF2B5EF4-FFF2-40B4-BE49-F238E27FC236}">
                <a16:creationId xmlns:a16="http://schemas.microsoft.com/office/drawing/2014/main" id="{F45B788D-D5B3-4AFA-B6FE-08F567707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3893" y="1986235"/>
            <a:ext cx="1306447" cy="82843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lIns="87312" tIns="44450" rIns="87312" bIns="44450">
            <a:spAutoFit/>
          </a:bodyPr>
          <a:lstStyle/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C2140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Upper </a:t>
            </a:r>
          </a:p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C2140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Colorado </a:t>
            </a:r>
          </a:p>
          <a:p>
            <a:pPr marL="0" marR="0" lvl="0" indent="0" algn="ctr" defTabSz="8255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1C2140"/>
                </a:solidFill>
                <a:effectLst/>
                <a:uLnTx/>
                <a:uFillTx/>
                <a:latin typeface="Prata" panose="020B0604020202020204" charset="0"/>
                <a:cs typeface="Arial"/>
              </a:rPr>
              <a:t>River Basin</a:t>
            </a:r>
          </a:p>
        </p:txBody>
      </p:sp>
    </p:spTree>
    <p:extLst>
      <p:ext uri="{BB962C8B-B14F-4D97-AF65-F5344CB8AC3E}">
        <p14:creationId xmlns:p14="http://schemas.microsoft.com/office/powerpoint/2010/main" val="249430688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D920B-49FB-4564-AEF5-2ED2B697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1338266"/>
            <a:ext cx="2750334" cy="1313436"/>
          </a:xfrm>
        </p:spPr>
        <p:txBody>
          <a:bodyPr/>
          <a:lstStyle/>
          <a:p>
            <a:r>
              <a:rPr lang="en-US"/>
              <a:t>Northern California </a:t>
            </a:r>
            <a:br>
              <a:rPr lang="en-US"/>
            </a:br>
            <a:endParaRPr lang="en-US" sz="30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 Box 115">
            <a:extLst>
              <a:ext uri="{FF2B5EF4-FFF2-40B4-BE49-F238E27FC236}">
                <a16:creationId xmlns:a16="http://schemas.microsoft.com/office/drawing/2014/main" id="{D49535EC-B63C-4BB3-AD0B-73871F060DC1}"/>
              </a:ext>
            </a:extLst>
          </p:cNvPr>
          <p:cNvSpPr txBox="1">
            <a:spLocks noChangeArrowheads="1" noTextEdit="1"/>
          </p:cNvSpPr>
          <p:nvPr/>
        </p:nvSpPr>
        <p:spPr bwMode="auto">
          <a:xfrm>
            <a:off x="11037054" y="3050400"/>
            <a:ext cx="816302" cy="31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2" tIns="22860" rIns="27432" bIns="0" anchor="t" upright="1"/>
          <a:lstStyle>
            <a:defPPr>
              <a:defRPr lang="en-US"/>
            </a:defPPr>
            <a:lvl1pPr indent="0" algn="ctr">
              <a:defRPr sz="2800" b="1" i="0" u="none" strike="noStrike">
                <a:solidFill>
                  <a:srgbClr val="000000"/>
                </a:solidFill>
                <a:effectLst>
                  <a:outerShdw dist="63500" dir="7200000" algn="ctr" rotWithShape="0">
                    <a:schemeClr val="tx1"/>
                  </a:outerShdw>
                </a:effectLst>
                <a:latin typeface="Arial"/>
                <a:cs typeface="Arial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dist="63500" dir="7200000" algn="ctr" rotWithShape="0">
                  <a:prstClr val="white"/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12" name="Text Box 115">
            <a:extLst>
              <a:ext uri="{FF2B5EF4-FFF2-40B4-BE49-F238E27FC236}">
                <a16:creationId xmlns:a16="http://schemas.microsoft.com/office/drawing/2014/main" id="{DD968933-4F56-42A6-AADB-0940B2F47B87}"/>
              </a:ext>
            </a:extLst>
          </p:cNvPr>
          <p:cNvSpPr txBox="1">
            <a:spLocks noChangeArrowheads="1" noTextEdit="1"/>
          </p:cNvSpPr>
          <p:nvPr/>
        </p:nvSpPr>
        <p:spPr bwMode="auto">
          <a:xfrm>
            <a:off x="11522002" y="3438232"/>
            <a:ext cx="816302" cy="31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2" tIns="22860" rIns="27432" bIns="0" anchor="t" upright="1"/>
          <a:lstStyle>
            <a:defPPr>
              <a:defRPr lang="en-US"/>
            </a:defPPr>
            <a:lvl1pPr indent="0" algn="ctr">
              <a:defRPr sz="2800" b="1" i="0" u="none" strike="noStrike">
                <a:solidFill>
                  <a:srgbClr val="000000"/>
                </a:solidFill>
                <a:effectLst>
                  <a:outerShdw dist="63500" dir="7200000" algn="ctr" rotWithShape="0">
                    <a:schemeClr val="tx1"/>
                  </a:outerShdw>
                </a:effectLst>
                <a:latin typeface="Arial"/>
                <a:cs typeface="Arial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dist="63500" dir="7200000" algn="ctr" rotWithShape="0">
                  <a:prstClr val="white"/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pic>
        <p:nvPicPr>
          <p:cNvPr id="47" name="California Relief Map">
            <a:extLst>
              <a:ext uri="{FF2B5EF4-FFF2-40B4-BE49-F238E27FC236}">
                <a16:creationId xmlns:a16="http://schemas.microsoft.com/office/drawing/2014/main" id="{8B761A29-9E00-4471-954A-287117B83C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701">
            <a:off x="8020944" y="410766"/>
            <a:ext cx="4790572" cy="5279268"/>
          </a:xfrm>
          <a:prstGeom prst="rect">
            <a:avLst/>
          </a:prstGeom>
          <a:noFill/>
        </p:spPr>
      </p:pic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3D7D4B1-1A2F-4AAF-B0EE-9308C6F82C41}"/>
              </a:ext>
            </a:extLst>
          </p:cNvPr>
          <p:cNvGraphicFramePr/>
          <p:nvPr/>
        </p:nvGraphicFramePr>
        <p:xfrm>
          <a:off x="3719882" y="508721"/>
          <a:ext cx="7552944" cy="5102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4BAD1558-3E90-4ECD-8BDC-0DCA32B64D6F}"/>
              </a:ext>
            </a:extLst>
          </p:cNvPr>
          <p:cNvGrpSpPr/>
          <p:nvPr/>
        </p:nvGrpSpPr>
        <p:grpSpPr>
          <a:xfrm>
            <a:off x="4756193" y="3779168"/>
            <a:ext cx="4434639" cy="288555"/>
            <a:chOff x="7007302" y="4968004"/>
            <a:chExt cx="4434639" cy="288555"/>
          </a:xfrm>
        </p:grpSpPr>
        <p:sp>
          <p:nvSpPr>
            <p:cNvPr id="26" name="TextBox 1">
              <a:extLst>
                <a:ext uri="{FF2B5EF4-FFF2-40B4-BE49-F238E27FC236}">
                  <a16:creationId xmlns:a16="http://schemas.microsoft.com/office/drawing/2014/main" id="{6FC391F5-9B63-4696-919B-DEAC955CD98F}"/>
                </a:ext>
              </a:extLst>
            </p:cNvPr>
            <p:cNvSpPr txBox="1"/>
            <p:nvPr/>
          </p:nvSpPr>
          <p:spPr>
            <a:xfrm>
              <a:off x="7712438" y="4968004"/>
              <a:ext cx="3729503" cy="28855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69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2020, 2021, 2022 </a:t>
              </a: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69200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(as of 5/4)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692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2D67746-5267-441B-A55A-D4E298AFB7BE}"/>
                </a:ext>
              </a:extLst>
            </p:cNvPr>
            <p:cNvCxnSpPr>
              <a:cxnSpLocks/>
            </p:cNvCxnSpPr>
            <p:nvPr/>
          </p:nvCxnSpPr>
          <p:spPr>
            <a:xfrm>
              <a:off x="7113529" y="5114437"/>
              <a:ext cx="613302" cy="0"/>
            </a:xfrm>
            <a:prstGeom prst="line">
              <a:avLst/>
            </a:prstGeom>
            <a:noFill/>
            <a:ln w="9525" cap="flat" cmpd="sng" algn="ctr">
              <a:solidFill>
                <a:srgbClr val="F69200"/>
              </a:solidFill>
              <a:prstDash val="solid"/>
            </a:ln>
            <a:effectLst/>
          </p:spPr>
        </p:cxnSp>
        <p:sp>
          <p:nvSpPr>
            <p:cNvPr id="28" name="Flowchart: Decision 27">
              <a:extLst>
                <a:ext uri="{FF2B5EF4-FFF2-40B4-BE49-F238E27FC236}">
                  <a16:creationId xmlns:a16="http://schemas.microsoft.com/office/drawing/2014/main" id="{DC86A3EC-D357-4D5E-BBC2-A1B8EF2DF18B}"/>
                </a:ext>
              </a:extLst>
            </p:cNvPr>
            <p:cNvSpPr/>
            <p:nvPr/>
          </p:nvSpPr>
          <p:spPr bwMode="auto">
            <a:xfrm>
              <a:off x="7007302" y="5057418"/>
              <a:ext cx="109728" cy="109728"/>
            </a:xfrm>
            <a:prstGeom prst="flowChartDecision">
              <a:avLst/>
            </a:prstGeom>
            <a:solidFill>
              <a:srgbClr val="F69200"/>
            </a:solidFill>
            <a:ln>
              <a:noFill/>
              <a:headEnd type="none" w="med" len="med"/>
              <a:tailEnd type="none" w="med" len="med"/>
            </a:ln>
            <a:effectLst>
              <a:glow rad="228600">
                <a:srgbClr val="F69200">
                  <a:satMod val="175000"/>
                  <a:alpha val="40000"/>
                </a:srgbClr>
              </a:glow>
              <a:outerShdw blurRad="63500" dist="38100" dir="5400000" rotWithShape="0">
                <a:srgbClr val="000000">
                  <a:alpha val="45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bevelT w="95250" h="101600"/>
              <a:contourClr>
                <a:srgbClr val="F69200">
                  <a:satMod val="300000"/>
                </a:srgbClr>
              </a:contourClr>
            </a:sp3d>
          </p:spPr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ea typeface="+mn-ea"/>
                <a:cs typeface="Arial"/>
              </a:endParaRPr>
            </a:p>
          </p:txBody>
        </p:sp>
      </p:grpSp>
      <p:pic>
        <p:nvPicPr>
          <p:cNvPr id="17" name="Graphic 16" descr="Rain outline">
            <a:extLst>
              <a:ext uri="{FF2B5EF4-FFF2-40B4-BE49-F238E27FC236}">
                <a16:creationId xmlns:a16="http://schemas.microsoft.com/office/drawing/2014/main" id="{730F1308-21B9-487C-BEFB-26E98A19C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75596" y="122299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089125B-667B-43B3-9142-06BE02CF954B}"/>
              </a:ext>
            </a:extLst>
          </p:cNvPr>
          <p:cNvSpPr txBox="1">
            <a:spLocks/>
          </p:cNvSpPr>
          <p:nvPr/>
        </p:nvSpPr>
        <p:spPr>
          <a:xfrm>
            <a:off x="152378" y="1957797"/>
            <a:ext cx="2750334" cy="3390928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</a:bodyPr>
          <a:lstStyle>
            <a:defPPr>
              <a:defRPr/>
            </a:defPPr>
            <a:lvl1pPr algn="r" defTabSz="6857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u="none" kern="1200" cap="none" spc="-113">
                <a:ln w="3175">
                  <a:noFill/>
                </a:ln>
                <a:solidFill>
                  <a:schemeClr val="tx1"/>
                </a:solidFill>
                <a:effectLst/>
                <a:latin typeface="Prata" pitchFamily="2" charset="77"/>
                <a:ea typeface="+mn-ea"/>
                <a:cs typeface="Arial"/>
              </a:defRPr>
            </a:lvl1pPr>
          </a:lstStyle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-113" normalizeH="0" baseline="0" noProof="0">
                <a:ln w="3175"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itchFamily="2" charset="77"/>
                <a:cs typeface="Arial"/>
              </a:rPr>
            </a:br>
            <a:br>
              <a:rPr kumimoji="0" lang="en-US" sz="3200" b="0" i="0" u="none" strike="noStrike" kern="1200" cap="none" spc="-113" normalizeH="0" baseline="0" noProof="0">
                <a:ln w="3175"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itchFamily="2" charset="77"/>
                <a:cs typeface="Arial"/>
              </a:rPr>
            </a:br>
            <a:r>
              <a:rPr kumimoji="0" lang="en-US" sz="3000" b="0" i="0" u="none" strike="noStrike" kern="1200" cap="none" spc="-113" normalizeH="0" baseline="0" noProof="0">
                <a:ln w="3175">
                  <a:noFill/>
                </a:ln>
                <a:solidFill>
                  <a:srgbClr val="B94D00">
                    <a:lumMod val="40000"/>
                    <a:lumOff val="60000"/>
                  </a:srgbClr>
                </a:solidFill>
                <a:effectLst/>
                <a:uLnTx/>
                <a:uFillTx/>
                <a:latin typeface="Prata" pitchFamily="2" charset="77"/>
                <a:cs typeface="Arial"/>
              </a:rPr>
              <a:t>WY 2020-2022 is Currently the Driest 3 Consecutive Years on Record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565ADD-2D11-4931-9D11-98B452F7251B}"/>
              </a:ext>
            </a:extLst>
          </p:cNvPr>
          <p:cNvSpPr txBox="1"/>
          <p:nvPr/>
        </p:nvSpPr>
        <p:spPr>
          <a:xfrm rot="16200000">
            <a:off x="2771883" y="2850345"/>
            <a:ext cx="218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Inches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566CDC-8E88-4C70-9002-C4E70BCB4672}"/>
              </a:ext>
            </a:extLst>
          </p:cNvPr>
          <p:cNvSpPr txBox="1"/>
          <p:nvPr/>
        </p:nvSpPr>
        <p:spPr>
          <a:xfrm>
            <a:off x="4065435" y="526658"/>
            <a:ext cx="6860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kern="1200" baseline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Historical Ranking of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Consecutive 3-Year Precipitation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FADA4D5-2DAF-4241-A3F6-187321D84D62}"/>
              </a:ext>
            </a:extLst>
          </p:cNvPr>
          <p:cNvSpPr/>
          <p:nvPr/>
        </p:nvSpPr>
        <p:spPr bwMode="auto">
          <a:xfrm>
            <a:off x="10914487" y="-268519"/>
            <a:ext cx="1554480" cy="1554480"/>
          </a:xfrm>
          <a:prstGeom prst="ellipse">
            <a:avLst/>
          </a:prstGeom>
          <a:noFill/>
          <a:ln w="38100">
            <a:solidFill>
              <a:srgbClr val="FEFFFE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4369216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Colorado River Watershed">
            <a:extLst>
              <a:ext uri="{FF2B5EF4-FFF2-40B4-BE49-F238E27FC236}">
                <a16:creationId xmlns:a16="http://schemas.microsoft.com/office/drawing/2014/main" id="{3BF09451-2421-48D8-AFD4-4E335FBDFE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2" t="6696" r="22969" b="12664"/>
          <a:stretch/>
        </p:blipFill>
        <p:spPr>
          <a:xfrm>
            <a:off x="7643553" y="72179"/>
            <a:ext cx="4306185" cy="6133198"/>
          </a:xfrm>
          <a:prstGeom prst="rect">
            <a:avLst/>
          </a:prstGeom>
        </p:spPr>
      </p:pic>
      <p:sp>
        <p:nvSpPr>
          <p:cNvPr id="8" name="Oval 7" hidden="1">
            <a:extLst>
              <a:ext uri="{FF2B5EF4-FFF2-40B4-BE49-F238E27FC236}">
                <a16:creationId xmlns:a16="http://schemas.microsoft.com/office/drawing/2014/main" id="{64D67D94-2C4B-4B1C-9260-1E441E77A28B}"/>
              </a:ext>
            </a:extLst>
          </p:cNvPr>
          <p:cNvSpPr/>
          <p:nvPr/>
        </p:nvSpPr>
        <p:spPr bwMode="auto">
          <a:xfrm rot="802814">
            <a:off x="7175155" y="1700856"/>
            <a:ext cx="3682334" cy="1752621"/>
          </a:xfrm>
          <a:prstGeom prst="ellipse">
            <a:avLst/>
          </a:prstGeom>
          <a:solidFill>
            <a:schemeClr val="accent5">
              <a:lumMod val="75000"/>
              <a:alpha val="30000"/>
            </a:schemeClr>
          </a:solidFill>
          <a:ln w="57150">
            <a:solidFill>
              <a:srgbClr val="FF734D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165100" prst="coolSlant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cs typeface="Arial"/>
            </a:endParaRPr>
          </a:p>
        </p:txBody>
      </p:sp>
      <p:sp>
        <p:nvSpPr>
          <p:cNvPr id="10" name="Freeform: Shape 9" hidden="1">
            <a:extLst>
              <a:ext uri="{FF2B5EF4-FFF2-40B4-BE49-F238E27FC236}">
                <a16:creationId xmlns:a16="http://schemas.microsoft.com/office/drawing/2014/main" id="{07A36431-E92A-4704-8642-196DEB6BD08F}"/>
              </a:ext>
            </a:extLst>
          </p:cNvPr>
          <p:cNvSpPr/>
          <p:nvPr/>
        </p:nvSpPr>
        <p:spPr bwMode="auto">
          <a:xfrm rot="21054339">
            <a:off x="6811991" y="2177274"/>
            <a:ext cx="1805224" cy="1852566"/>
          </a:xfrm>
          <a:custGeom>
            <a:avLst/>
            <a:gdLst>
              <a:gd name="connsiteX0" fmla="*/ 1588964 w 1588964"/>
              <a:gd name="connsiteY0" fmla="*/ 412558 h 1488883"/>
              <a:gd name="connsiteX1" fmla="*/ 674564 w 1588964"/>
              <a:gd name="connsiteY1" fmla="*/ 12508 h 1488883"/>
              <a:gd name="connsiteX2" fmla="*/ 84014 w 1588964"/>
              <a:gd name="connsiteY2" fmla="*/ 831658 h 1488883"/>
              <a:gd name="connsiteX3" fmla="*/ 17339 w 1588964"/>
              <a:gd name="connsiteY3" fmla="*/ 1488883 h 1488883"/>
              <a:gd name="connsiteX0" fmla="*/ 1591283 w 1591283"/>
              <a:gd name="connsiteY0" fmla="*/ 537004 h 1613329"/>
              <a:gd name="connsiteX1" fmla="*/ 722849 w 1591283"/>
              <a:gd name="connsiteY1" fmla="*/ 8771 h 1613329"/>
              <a:gd name="connsiteX2" fmla="*/ 86333 w 1591283"/>
              <a:gd name="connsiteY2" fmla="*/ 956104 h 1613329"/>
              <a:gd name="connsiteX3" fmla="*/ 19658 w 1591283"/>
              <a:gd name="connsiteY3" fmla="*/ 1613329 h 1613329"/>
              <a:gd name="connsiteX0" fmla="*/ 1591283 w 1591283"/>
              <a:gd name="connsiteY0" fmla="*/ 543602 h 1619927"/>
              <a:gd name="connsiteX1" fmla="*/ 722849 w 1591283"/>
              <a:gd name="connsiteY1" fmla="*/ 15369 h 1619927"/>
              <a:gd name="connsiteX2" fmla="*/ 86333 w 1591283"/>
              <a:gd name="connsiteY2" fmla="*/ 962702 h 1619927"/>
              <a:gd name="connsiteX3" fmla="*/ 19658 w 1591283"/>
              <a:gd name="connsiteY3" fmla="*/ 1619927 h 1619927"/>
              <a:gd name="connsiteX0" fmla="*/ 1591283 w 1591283"/>
              <a:gd name="connsiteY0" fmla="*/ 530532 h 1606857"/>
              <a:gd name="connsiteX1" fmla="*/ 722849 w 1591283"/>
              <a:gd name="connsiteY1" fmla="*/ 2299 h 1606857"/>
              <a:gd name="connsiteX2" fmla="*/ 86333 w 1591283"/>
              <a:gd name="connsiteY2" fmla="*/ 949632 h 1606857"/>
              <a:gd name="connsiteX3" fmla="*/ 19658 w 1591283"/>
              <a:gd name="connsiteY3" fmla="*/ 1606857 h 1606857"/>
              <a:gd name="connsiteX0" fmla="*/ 1591283 w 1591283"/>
              <a:gd name="connsiteY0" fmla="*/ 550531 h 1626856"/>
              <a:gd name="connsiteX1" fmla="*/ 722849 w 1591283"/>
              <a:gd name="connsiteY1" fmla="*/ 22298 h 1626856"/>
              <a:gd name="connsiteX2" fmla="*/ 86333 w 1591283"/>
              <a:gd name="connsiteY2" fmla="*/ 969631 h 1626856"/>
              <a:gd name="connsiteX3" fmla="*/ 19658 w 1591283"/>
              <a:gd name="connsiteY3" fmla="*/ 1626856 h 1626856"/>
              <a:gd name="connsiteX0" fmla="*/ 1577222 w 1577222"/>
              <a:gd name="connsiteY0" fmla="*/ 550531 h 1626856"/>
              <a:gd name="connsiteX1" fmla="*/ 708788 w 1577222"/>
              <a:gd name="connsiteY1" fmla="*/ 22298 h 1626856"/>
              <a:gd name="connsiteX2" fmla="*/ 72272 w 1577222"/>
              <a:gd name="connsiteY2" fmla="*/ 969631 h 1626856"/>
              <a:gd name="connsiteX3" fmla="*/ 5597 w 1577222"/>
              <a:gd name="connsiteY3" fmla="*/ 1626856 h 1626856"/>
              <a:gd name="connsiteX0" fmla="*/ 1577824 w 1577824"/>
              <a:gd name="connsiteY0" fmla="*/ 550531 h 1626856"/>
              <a:gd name="connsiteX1" fmla="*/ 709390 w 1577824"/>
              <a:gd name="connsiteY1" fmla="*/ 22298 h 1626856"/>
              <a:gd name="connsiteX2" fmla="*/ 72874 w 1577824"/>
              <a:gd name="connsiteY2" fmla="*/ 969631 h 1626856"/>
              <a:gd name="connsiteX3" fmla="*/ 6199 w 1577824"/>
              <a:gd name="connsiteY3" fmla="*/ 1626856 h 1626856"/>
              <a:gd name="connsiteX0" fmla="*/ 1581052 w 1581052"/>
              <a:gd name="connsiteY0" fmla="*/ 550531 h 1626856"/>
              <a:gd name="connsiteX1" fmla="*/ 712618 w 1581052"/>
              <a:gd name="connsiteY1" fmla="*/ 22298 h 1626856"/>
              <a:gd name="connsiteX2" fmla="*/ 76102 w 1581052"/>
              <a:gd name="connsiteY2" fmla="*/ 969631 h 1626856"/>
              <a:gd name="connsiteX3" fmla="*/ 9427 w 1581052"/>
              <a:gd name="connsiteY3" fmla="*/ 1626856 h 1626856"/>
              <a:gd name="connsiteX0" fmla="*/ 1586490 w 1586490"/>
              <a:gd name="connsiteY0" fmla="*/ 550531 h 1626856"/>
              <a:gd name="connsiteX1" fmla="*/ 718056 w 1586490"/>
              <a:gd name="connsiteY1" fmla="*/ 22298 h 1626856"/>
              <a:gd name="connsiteX2" fmla="*/ 81540 w 1586490"/>
              <a:gd name="connsiteY2" fmla="*/ 969631 h 1626856"/>
              <a:gd name="connsiteX3" fmla="*/ 14865 w 1586490"/>
              <a:gd name="connsiteY3" fmla="*/ 1626856 h 1626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490" h="1626856">
                <a:moveTo>
                  <a:pt x="1586490" y="550531"/>
                </a:moveTo>
                <a:cubicBezTo>
                  <a:pt x="1404821" y="119347"/>
                  <a:pt x="997648" y="-68363"/>
                  <a:pt x="718056" y="22298"/>
                </a:cubicBezTo>
                <a:cubicBezTo>
                  <a:pt x="438464" y="112959"/>
                  <a:pt x="182207" y="699561"/>
                  <a:pt x="81540" y="969631"/>
                </a:cubicBezTo>
                <a:cubicBezTo>
                  <a:pt x="-19127" y="1239701"/>
                  <a:pt x="-6567" y="1421275"/>
                  <a:pt x="14865" y="1626856"/>
                </a:cubicBezTo>
              </a:path>
            </a:pathLst>
          </a:custGeom>
          <a:noFill/>
          <a:ln w="288925">
            <a:solidFill>
              <a:srgbClr val="FF734D"/>
            </a:solidFill>
            <a:headEnd type="none" w="med" len="med"/>
            <a:tailEnd type="triangl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165100" prst="coolSlant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cs typeface="Arial"/>
            </a:endParaRPr>
          </a:p>
        </p:txBody>
      </p:sp>
      <p:sp>
        <p:nvSpPr>
          <p:cNvPr id="11" name="Freeform: Shape 10" hidden="1">
            <a:extLst>
              <a:ext uri="{FF2B5EF4-FFF2-40B4-BE49-F238E27FC236}">
                <a16:creationId xmlns:a16="http://schemas.microsoft.com/office/drawing/2014/main" id="{6B0AB2E3-CA16-44EF-8899-9A11AEE6E5B8}"/>
              </a:ext>
            </a:extLst>
          </p:cNvPr>
          <p:cNvSpPr/>
          <p:nvPr/>
        </p:nvSpPr>
        <p:spPr bwMode="auto">
          <a:xfrm rot="21215727">
            <a:off x="8667264" y="2848006"/>
            <a:ext cx="1052223" cy="1459109"/>
          </a:xfrm>
          <a:custGeom>
            <a:avLst/>
            <a:gdLst>
              <a:gd name="connsiteX0" fmla="*/ 1588964 w 1588964"/>
              <a:gd name="connsiteY0" fmla="*/ 412558 h 1488883"/>
              <a:gd name="connsiteX1" fmla="*/ 674564 w 1588964"/>
              <a:gd name="connsiteY1" fmla="*/ 12508 h 1488883"/>
              <a:gd name="connsiteX2" fmla="*/ 84014 w 1588964"/>
              <a:gd name="connsiteY2" fmla="*/ 831658 h 1488883"/>
              <a:gd name="connsiteX3" fmla="*/ 17339 w 1588964"/>
              <a:gd name="connsiteY3" fmla="*/ 1488883 h 1488883"/>
              <a:gd name="connsiteX0" fmla="*/ 1591283 w 1591283"/>
              <a:gd name="connsiteY0" fmla="*/ 537004 h 1613329"/>
              <a:gd name="connsiteX1" fmla="*/ 722849 w 1591283"/>
              <a:gd name="connsiteY1" fmla="*/ 8771 h 1613329"/>
              <a:gd name="connsiteX2" fmla="*/ 86333 w 1591283"/>
              <a:gd name="connsiteY2" fmla="*/ 956104 h 1613329"/>
              <a:gd name="connsiteX3" fmla="*/ 19658 w 1591283"/>
              <a:gd name="connsiteY3" fmla="*/ 1613329 h 1613329"/>
              <a:gd name="connsiteX0" fmla="*/ 1591283 w 1591283"/>
              <a:gd name="connsiteY0" fmla="*/ 543602 h 1619927"/>
              <a:gd name="connsiteX1" fmla="*/ 722849 w 1591283"/>
              <a:gd name="connsiteY1" fmla="*/ 15369 h 1619927"/>
              <a:gd name="connsiteX2" fmla="*/ 86333 w 1591283"/>
              <a:gd name="connsiteY2" fmla="*/ 962702 h 1619927"/>
              <a:gd name="connsiteX3" fmla="*/ 19658 w 1591283"/>
              <a:gd name="connsiteY3" fmla="*/ 1619927 h 1619927"/>
              <a:gd name="connsiteX0" fmla="*/ 1591283 w 1591283"/>
              <a:gd name="connsiteY0" fmla="*/ 530532 h 1606857"/>
              <a:gd name="connsiteX1" fmla="*/ 722849 w 1591283"/>
              <a:gd name="connsiteY1" fmla="*/ 2299 h 1606857"/>
              <a:gd name="connsiteX2" fmla="*/ 86333 w 1591283"/>
              <a:gd name="connsiteY2" fmla="*/ 949632 h 1606857"/>
              <a:gd name="connsiteX3" fmla="*/ 19658 w 1591283"/>
              <a:gd name="connsiteY3" fmla="*/ 1606857 h 1606857"/>
              <a:gd name="connsiteX0" fmla="*/ 1591283 w 1591283"/>
              <a:gd name="connsiteY0" fmla="*/ 550531 h 1626856"/>
              <a:gd name="connsiteX1" fmla="*/ 722849 w 1591283"/>
              <a:gd name="connsiteY1" fmla="*/ 22298 h 1626856"/>
              <a:gd name="connsiteX2" fmla="*/ 86333 w 1591283"/>
              <a:gd name="connsiteY2" fmla="*/ 969631 h 1626856"/>
              <a:gd name="connsiteX3" fmla="*/ 19658 w 1591283"/>
              <a:gd name="connsiteY3" fmla="*/ 1626856 h 1626856"/>
              <a:gd name="connsiteX0" fmla="*/ 1577222 w 1577222"/>
              <a:gd name="connsiteY0" fmla="*/ 550531 h 1626856"/>
              <a:gd name="connsiteX1" fmla="*/ 708788 w 1577222"/>
              <a:gd name="connsiteY1" fmla="*/ 22298 h 1626856"/>
              <a:gd name="connsiteX2" fmla="*/ 72272 w 1577222"/>
              <a:gd name="connsiteY2" fmla="*/ 969631 h 1626856"/>
              <a:gd name="connsiteX3" fmla="*/ 5597 w 1577222"/>
              <a:gd name="connsiteY3" fmla="*/ 1626856 h 1626856"/>
              <a:gd name="connsiteX0" fmla="*/ 1577824 w 1577824"/>
              <a:gd name="connsiteY0" fmla="*/ 550531 h 1626856"/>
              <a:gd name="connsiteX1" fmla="*/ 709390 w 1577824"/>
              <a:gd name="connsiteY1" fmla="*/ 22298 h 1626856"/>
              <a:gd name="connsiteX2" fmla="*/ 72874 w 1577824"/>
              <a:gd name="connsiteY2" fmla="*/ 969631 h 1626856"/>
              <a:gd name="connsiteX3" fmla="*/ 6199 w 1577824"/>
              <a:gd name="connsiteY3" fmla="*/ 1626856 h 1626856"/>
              <a:gd name="connsiteX0" fmla="*/ 1581052 w 1581052"/>
              <a:gd name="connsiteY0" fmla="*/ 550531 h 1626856"/>
              <a:gd name="connsiteX1" fmla="*/ 712618 w 1581052"/>
              <a:gd name="connsiteY1" fmla="*/ 22298 h 1626856"/>
              <a:gd name="connsiteX2" fmla="*/ 76102 w 1581052"/>
              <a:gd name="connsiteY2" fmla="*/ 969631 h 1626856"/>
              <a:gd name="connsiteX3" fmla="*/ 9427 w 1581052"/>
              <a:gd name="connsiteY3" fmla="*/ 1626856 h 1626856"/>
              <a:gd name="connsiteX0" fmla="*/ 1586490 w 1586490"/>
              <a:gd name="connsiteY0" fmla="*/ 550531 h 1626856"/>
              <a:gd name="connsiteX1" fmla="*/ 718056 w 1586490"/>
              <a:gd name="connsiteY1" fmla="*/ 22298 h 1626856"/>
              <a:gd name="connsiteX2" fmla="*/ 81540 w 1586490"/>
              <a:gd name="connsiteY2" fmla="*/ 969631 h 1626856"/>
              <a:gd name="connsiteX3" fmla="*/ 14865 w 1586490"/>
              <a:gd name="connsiteY3" fmla="*/ 1626856 h 1626856"/>
              <a:gd name="connsiteX0" fmla="*/ 1520073 w 1520073"/>
              <a:gd name="connsiteY0" fmla="*/ 317069 h 1707516"/>
              <a:gd name="connsiteX1" fmla="*/ 718056 w 1520073"/>
              <a:gd name="connsiteY1" fmla="*/ 102958 h 1707516"/>
              <a:gd name="connsiteX2" fmla="*/ 81540 w 1520073"/>
              <a:gd name="connsiteY2" fmla="*/ 1050291 h 1707516"/>
              <a:gd name="connsiteX3" fmla="*/ 14865 w 1520073"/>
              <a:gd name="connsiteY3" fmla="*/ 1707516 h 1707516"/>
              <a:gd name="connsiteX0" fmla="*/ 1520073 w 1520073"/>
              <a:gd name="connsiteY0" fmla="*/ 268787 h 1659234"/>
              <a:gd name="connsiteX1" fmla="*/ 718056 w 1520073"/>
              <a:gd name="connsiteY1" fmla="*/ 54676 h 1659234"/>
              <a:gd name="connsiteX2" fmla="*/ 81540 w 1520073"/>
              <a:gd name="connsiteY2" fmla="*/ 1002009 h 1659234"/>
              <a:gd name="connsiteX3" fmla="*/ 14865 w 1520073"/>
              <a:gd name="connsiteY3" fmla="*/ 1659234 h 1659234"/>
              <a:gd name="connsiteX0" fmla="*/ 1520073 w 1520073"/>
              <a:gd name="connsiteY0" fmla="*/ 285161 h 1675608"/>
              <a:gd name="connsiteX1" fmla="*/ 718056 w 1520073"/>
              <a:gd name="connsiteY1" fmla="*/ 71050 h 1675608"/>
              <a:gd name="connsiteX2" fmla="*/ 81540 w 1520073"/>
              <a:gd name="connsiteY2" fmla="*/ 1018383 h 1675608"/>
              <a:gd name="connsiteX3" fmla="*/ 14865 w 1520073"/>
              <a:gd name="connsiteY3" fmla="*/ 1675608 h 1675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20073" h="1675608">
                <a:moveTo>
                  <a:pt x="1520073" y="285161"/>
                </a:moveTo>
                <a:cubicBezTo>
                  <a:pt x="1323053" y="-37322"/>
                  <a:pt x="957811" y="-51154"/>
                  <a:pt x="718056" y="71050"/>
                </a:cubicBezTo>
                <a:cubicBezTo>
                  <a:pt x="478301" y="193254"/>
                  <a:pt x="182207" y="748313"/>
                  <a:pt x="81540" y="1018383"/>
                </a:cubicBezTo>
                <a:cubicBezTo>
                  <a:pt x="-19127" y="1288453"/>
                  <a:pt x="-6567" y="1470027"/>
                  <a:pt x="14865" y="1675608"/>
                </a:cubicBezTo>
              </a:path>
            </a:pathLst>
          </a:custGeom>
          <a:noFill/>
          <a:ln w="212725">
            <a:solidFill>
              <a:srgbClr val="FF734D"/>
            </a:solidFill>
            <a:headEnd type="none" w="med" len="med"/>
            <a:tailEnd type="triangl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165100" prst="coolSlant"/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6" tIns="45718" rIns="91436" bIns="4571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cs typeface="Arial"/>
            </a:endParaRPr>
          </a:p>
        </p:txBody>
      </p:sp>
      <p:sp>
        <p:nvSpPr>
          <p:cNvPr id="9" name="Text Box 115">
            <a:extLst>
              <a:ext uri="{FF2B5EF4-FFF2-40B4-BE49-F238E27FC236}">
                <a16:creationId xmlns:a16="http://schemas.microsoft.com/office/drawing/2014/main" id="{D49535EC-B63C-4BB3-AD0B-73871F060DC1}"/>
              </a:ext>
            </a:extLst>
          </p:cNvPr>
          <p:cNvSpPr txBox="1">
            <a:spLocks noChangeArrowheads="1" noTextEdit="1"/>
          </p:cNvSpPr>
          <p:nvPr/>
        </p:nvSpPr>
        <p:spPr bwMode="auto">
          <a:xfrm>
            <a:off x="11037054" y="3050400"/>
            <a:ext cx="816302" cy="31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2" tIns="22860" rIns="27432" bIns="0" anchor="t" upright="1"/>
          <a:lstStyle>
            <a:defPPr>
              <a:defRPr lang="en-US"/>
            </a:defPPr>
            <a:lvl1pPr indent="0" algn="ctr">
              <a:defRPr sz="2800" b="1" i="0" u="none" strike="noStrike">
                <a:solidFill>
                  <a:srgbClr val="000000"/>
                </a:solidFill>
                <a:effectLst>
                  <a:outerShdw dist="63500" dir="7200000" algn="ctr" rotWithShape="0">
                    <a:schemeClr val="tx1"/>
                  </a:outerShdw>
                </a:effectLst>
                <a:latin typeface="Arial"/>
                <a:cs typeface="Arial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dist="63500" dir="7200000" algn="ctr" rotWithShape="0">
                  <a:prstClr val="white"/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12" name="Text Box 115">
            <a:extLst>
              <a:ext uri="{FF2B5EF4-FFF2-40B4-BE49-F238E27FC236}">
                <a16:creationId xmlns:a16="http://schemas.microsoft.com/office/drawing/2014/main" id="{DD968933-4F56-42A6-AADB-0940B2F47B87}"/>
              </a:ext>
            </a:extLst>
          </p:cNvPr>
          <p:cNvSpPr txBox="1">
            <a:spLocks noChangeArrowheads="1" noTextEdit="1"/>
          </p:cNvSpPr>
          <p:nvPr/>
        </p:nvSpPr>
        <p:spPr bwMode="auto">
          <a:xfrm>
            <a:off x="11522002" y="3438232"/>
            <a:ext cx="816302" cy="31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2" tIns="22860" rIns="27432" bIns="0" anchor="t" upright="1"/>
          <a:lstStyle>
            <a:defPPr>
              <a:defRPr lang="en-US"/>
            </a:defPPr>
            <a:lvl1pPr indent="0" algn="ctr">
              <a:defRPr sz="2800" b="1" i="0" u="none" strike="noStrike">
                <a:solidFill>
                  <a:srgbClr val="000000"/>
                </a:solidFill>
                <a:effectLst>
                  <a:outerShdw dist="63500" dir="7200000" algn="ctr" rotWithShape="0">
                    <a:schemeClr val="tx1"/>
                  </a:outerShdw>
                </a:effectLst>
                <a:latin typeface="Arial"/>
                <a:cs typeface="Arial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dist="63500" dir="7200000" algn="ctr" rotWithShape="0">
                  <a:prstClr val="white"/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28" name="Chart 27">
            <a:extLst>
              <a:ext uri="{FF2B5EF4-FFF2-40B4-BE49-F238E27FC236}">
                <a16:creationId xmlns:a16="http://schemas.microsoft.com/office/drawing/2014/main" id="{4938A9E0-081E-4DC6-A904-EC1DEFE5C270}"/>
              </a:ext>
            </a:extLst>
          </p:cNvPr>
          <p:cNvGraphicFramePr/>
          <p:nvPr/>
        </p:nvGraphicFramePr>
        <p:xfrm>
          <a:off x="3584738" y="451090"/>
          <a:ext cx="7543732" cy="5106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055C7738-BE39-44F6-8EC2-2A94C39A18C3}"/>
              </a:ext>
            </a:extLst>
          </p:cNvPr>
          <p:cNvGrpSpPr/>
          <p:nvPr/>
        </p:nvGrpSpPr>
        <p:grpSpPr>
          <a:xfrm>
            <a:off x="4877565" y="4415107"/>
            <a:ext cx="4449032" cy="288555"/>
            <a:chOff x="4868039" y="4424633"/>
            <a:chExt cx="4449032" cy="288555"/>
          </a:xfrm>
        </p:grpSpPr>
        <p:sp>
          <p:nvSpPr>
            <p:cNvPr id="49" name="TextBox 1">
              <a:extLst>
                <a:ext uri="{FF2B5EF4-FFF2-40B4-BE49-F238E27FC236}">
                  <a16:creationId xmlns:a16="http://schemas.microsoft.com/office/drawing/2014/main" id="{DA494125-0F15-4C95-8908-AE3DDC1AE4D8}"/>
                </a:ext>
              </a:extLst>
            </p:cNvPr>
            <p:cNvSpPr txBox="1"/>
            <p:nvPr/>
          </p:nvSpPr>
          <p:spPr>
            <a:xfrm>
              <a:off x="5587568" y="4424633"/>
              <a:ext cx="3729503" cy="28855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F692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Arial"/>
                </a:rPr>
                <a:t>2020, 2021, 2022 Forecast</a:t>
              </a: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69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F98DB1B-0029-40C2-A49C-66120588CD4C}"/>
                </a:ext>
              </a:extLst>
            </p:cNvPr>
            <p:cNvCxnSpPr>
              <a:cxnSpLocks/>
            </p:cNvCxnSpPr>
            <p:nvPr/>
          </p:nvCxnSpPr>
          <p:spPr>
            <a:xfrm>
              <a:off x="4974266" y="4613305"/>
              <a:ext cx="613302" cy="0"/>
            </a:xfrm>
            <a:prstGeom prst="line">
              <a:avLst/>
            </a:prstGeom>
            <a:noFill/>
            <a:ln w="9525" cap="flat" cmpd="sng" algn="ctr">
              <a:solidFill>
                <a:srgbClr val="F69200"/>
              </a:solidFill>
              <a:prstDash val="solid"/>
            </a:ln>
            <a:effectLst/>
          </p:spPr>
        </p:cxnSp>
        <p:sp>
          <p:nvSpPr>
            <p:cNvPr id="51" name="Flowchart: Decision 50">
              <a:extLst>
                <a:ext uri="{FF2B5EF4-FFF2-40B4-BE49-F238E27FC236}">
                  <a16:creationId xmlns:a16="http://schemas.microsoft.com/office/drawing/2014/main" id="{388007C5-FBB5-4237-9490-394232250A44}"/>
                </a:ext>
              </a:extLst>
            </p:cNvPr>
            <p:cNvSpPr/>
            <p:nvPr/>
          </p:nvSpPr>
          <p:spPr bwMode="auto">
            <a:xfrm>
              <a:off x="4868039" y="4556286"/>
              <a:ext cx="109728" cy="109728"/>
            </a:xfrm>
            <a:prstGeom prst="flowChartDecision">
              <a:avLst/>
            </a:prstGeom>
            <a:solidFill>
              <a:srgbClr val="F69200"/>
            </a:solidFill>
            <a:ln>
              <a:noFill/>
              <a:headEnd type="none" w="med" len="med"/>
              <a:tailEnd type="none" w="med" len="med"/>
            </a:ln>
            <a:effectLst>
              <a:glow rad="228600">
                <a:srgbClr val="F69200">
                  <a:satMod val="175000"/>
                  <a:alpha val="40000"/>
                </a:srgbClr>
              </a:glow>
              <a:outerShdw blurRad="63500" dist="38100" dir="5400000" rotWithShape="0">
                <a:srgbClr val="000000">
                  <a:alpha val="45000"/>
                </a:srgbClr>
              </a:outerShdw>
            </a:effectLst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bevelT w="95250" h="101600"/>
              <a:contourClr>
                <a:srgbClr val="F69200">
                  <a:satMod val="300000"/>
                </a:srgbClr>
              </a:contourClr>
            </a:sp3d>
          </p:spPr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ea typeface="+mn-ea"/>
                <a:cs typeface="Arial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0D41B94-FEC6-46D7-BDBD-AFC1D5BB86DF}"/>
              </a:ext>
            </a:extLst>
          </p:cNvPr>
          <p:cNvSpPr txBox="1">
            <a:spLocks/>
          </p:cNvSpPr>
          <p:nvPr/>
        </p:nvSpPr>
        <p:spPr>
          <a:xfrm>
            <a:off x="152378" y="2431932"/>
            <a:ext cx="2750334" cy="2975430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</a:bodyPr>
          <a:lstStyle>
            <a:defPPr>
              <a:defRPr/>
            </a:defPPr>
            <a:lvl1pPr algn="r" defTabSz="6857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u="none" kern="1200" cap="none" spc="-113">
                <a:ln w="3175">
                  <a:noFill/>
                </a:ln>
                <a:solidFill>
                  <a:schemeClr val="tx1"/>
                </a:solidFill>
                <a:effectLst/>
                <a:latin typeface="Prata" pitchFamily="2" charset="77"/>
                <a:ea typeface="+mn-ea"/>
                <a:cs typeface="Arial"/>
              </a:defRPr>
            </a:lvl1pPr>
          </a:lstStyle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-113" normalizeH="0" baseline="0" noProof="0">
                <a:ln w="3175"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itchFamily="2" charset="77"/>
                <a:cs typeface="Arial"/>
              </a:rPr>
            </a:br>
            <a:br>
              <a:rPr kumimoji="0" lang="en-US" sz="3200" b="0" i="0" u="none" strike="noStrike" kern="1200" cap="none" spc="-113" normalizeH="0" baseline="0" noProof="0">
                <a:ln w="3175"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itchFamily="2" charset="77"/>
                <a:cs typeface="Arial"/>
              </a:rPr>
            </a:br>
            <a:r>
              <a:rPr kumimoji="0" lang="en-US" sz="3000" b="0" i="0" u="none" strike="noStrike" kern="1200" cap="none" spc="-113" normalizeH="0" baseline="0" noProof="0">
                <a:ln w="3175">
                  <a:noFill/>
                </a:ln>
                <a:solidFill>
                  <a:srgbClr val="B94D00">
                    <a:lumMod val="40000"/>
                    <a:lumOff val="60000"/>
                  </a:srgbClr>
                </a:solidFill>
                <a:effectLst/>
                <a:uLnTx/>
                <a:uFillTx/>
                <a:latin typeface="Prata" pitchFamily="2" charset="77"/>
                <a:cs typeface="Arial"/>
              </a:rPr>
              <a:t>WY 2020-2022 Projected to be the Second Lowest on Record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60B401-46E2-4437-A66C-CA1537B33E01}"/>
              </a:ext>
            </a:extLst>
          </p:cNvPr>
          <p:cNvSpPr txBox="1"/>
          <p:nvPr/>
        </p:nvSpPr>
        <p:spPr>
          <a:xfrm rot="16200000">
            <a:off x="2771883" y="2850345"/>
            <a:ext cx="2186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Million Acre-Feet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3E3425-F376-4D16-9C3F-CAC672016303}"/>
              </a:ext>
            </a:extLst>
          </p:cNvPr>
          <p:cNvSpPr txBox="1"/>
          <p:nvPr/>
        </p:nvSpPr>
        <p:spPr>
          <a:xfrm>
            <a:off x="4065435" y="526658"/>
            <a:ext cx="68609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kern="1200" baseline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Historical Ranking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kern="1200" baseline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Consecutive 3-Year Inflow to Lake Powell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AEAA351-7788-4867-8EDA-6CEA4FF27949}"/>
              </a:ext>
            </a:extLst>
          </p:cNvPr>
          <p:cNvSpPr txBox="1">
            <a:spLocks/>
          </p:cNvSpPr>
          <p:nvPr/>
        </p:nvSpPr>
        <p:spPr>
          <a:xfrm>
            <a:off x="152400" y="1338266"/>
            <a:ext cx="2712234" cy="2199833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</a:bodyPr>
          <a:lstStyle>
            <a:defPPr>
              <a:defRPr/>
            </a:defPPr>
            <a:lvl1pPr algn="r" defTabSz="6857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u="none" kern="1200" cap="none" spc="-113">
                <a:ln w="3175">
                  <a:noFill/>
                </a:ln>
                <a:solidFill>
                  <a:schemeClr val="tx1"/>
                </a:solidFill>
                <a:effectLst/>
                <a:latin typeface="Prata" pitchFamily="2" charset="77"/>
                <a:ea typeface="+mn-ea"/>
                <a:cs typeface="Arial"/>
              </a:defRPr>
            </a:lvl1pPr>
          </a:lstStyle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13" normalizeH="0" baseline="0" noProof="0">
                <a:ln w="3175"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itchFamily="2" charset="77"/>
                <a:cs typeface="Arial"/>
              </a:rPr>
              <a:t>Upper Colorado River Basin</a:t>
            </a:r>
            <a:br>
              <a:rPr kumimoji="0" lang="en-US" sz="3200" b="0" i="0" u="none" strike="noStrike" kern="1200" cap="none" spc="-113" normalizeH="0" baseline="0" noProof="0">
                <a:ln w="3175"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itchFamily="2" charset="77"/>
                <a:cs typeface="Arial"/>
              </a:rPr>
            </a:br>
            <a:br>
              <a:rPr kumimoji="0" lang="en-US" sz="3200" b="0" i="0" u="none" strike="noStrike" kern="1200" cap="none" spc="-113" normalizeH="0" baseline="0" noProof="0">
                <a:ln w="3175"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Prata" pitchFamily="2" charset="77"/>
                <a:cs typeface="Arial"/>
              </a:rPr>
            </a:br>
            <a:endParaRPr kumimoji="0" lang="en-US" sz="3000" b="0" i="0" u="none" strike="noStrike" kern="1200" cap="none" spc="-113" normalizeH="0" baseline="0" noProof="0">
              <a:ln w="3175">
                <a:noFill/>
              </a:ln>
              <a:solidFill>
                <a:srgbClr val="B94D00">
                  <a:lumMod val="40000"/>
                  <a:lumOff val="60000"/>
                </a:srgbClr>
              </a:solidFill>
              <a:effectLst/>
              <a:uLnTx/>
              <a:uFillTx/>
              <a:latin typeface="Prata" pitchFamily="2" charset="77"/>
              <a:cs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DAC027-BA87-4CA4-A003-88091EA51735}"/>
              </a:ext>
            </a:extLst>
          </p:cNvPr>
          <p:cNvSpPr/>
          <p:nvPr/>
        </p:nvSpPr>
        <p:spPr bwMode="auto">
          <a:xfrm>
            <a:off x="10914487" y="-268519"/>
            <a:ext cx="1554480" cy="1554480"/>
          </a:xfrm>
          <a:prstGeom prst="ellipse">
            <a:avLst/>
          </a:prstGeom>
          <a:noFill/>
          <a:ln w="38100">
            <a:solidFill>
              <a:srgbClr val="FEFFFE"/>
            </a:solidFill>
            <a:headEnd type="none" w="med" len="med"/>
            <a:tailEnd type="none" w="med" len="med"/>
          </a:ln>
          <a:effectLst/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contourClr>
              <a:schemeClr val="accent2">
                <a:satMod val="30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" pitchFamily="34" charset="0"/>
              <a:cs typeface="Arial"/>
            </a:endParaRPr>
          </a:p>
        </p:txBody>
      </p:sp>
      <p:pic>
        <p:nvPicPr>
          <p:cNvPr id="30" name="Graphic 29" descr="Paragraph Squiggle with solid fill">
            <a:extLst>
              <a:ext uri="{FF2B5EF4-FFF2-40B4-BE49-F238E27FC236}">
                <a16:creationId xmlns:a16="http://schemas.microsoft.com/office/drawing/2014/main" id="{48EC6603-9374-4031-A6BF-040250EB7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28469" y="1291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676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A4E1F-10F7-E740-A72E-7D4909C6C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Webinar Ground Rules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C525A-565D-9D4A-819A-9E16E1CD921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9788" y="2367092"/>
            <a:ext cx="10437812" cy="3428590"/>
          </a:xfrm>
        </p:spPr>
        <p:txBody>
          <a:bodyPr>
            <a:normAutofit fontScale="92500"/>
          </a:bodyPr>
          <a:lstStyle/>
          <a:p>
            <a:pPr>
              <a:spcBef>
                <a:spcPts val="1600"/>
              </a:spcBef>
            </a:pPr>
            <a:r>
              <a:rPr lang="en-US" sz="2600" b="1" dirty="0"/>
              <a:t>Technical Difficulties: </a:t>
            </a:r>
            <a:r>
              <a:rPr lang="en-US" sz="2600" dirty="0"/>
              <a:t>Use chat feature to let us know</a:t>
            </a:r>
          </a:p>
          <a:p>
            <a:pPr>
              <a:spcBef>
                <a:spcPts val="1600"/>
              </a:spcBef>
            </a:pPr>
            <a:r>
              <a:rPr lang="en-US" sz="2600" b="1" dirty="0"/>
              <a:t>Asking a Question: </a:t>
            </a:r>
            <a:r>
              <a:rPr lang="en-US" sz="2600" dirty="0"/>
              <a:t>Use Q/A feature, type in question, and click send. Questions addressed after presentation. </a:t>
            </a:r>
          </a:p>
          <a:p>
            <a:pPr>
              <a:spcBef>
                <a:spcPts val="1600"/>
              </a:spcBef>
            </a:pPr>
            <a:r>
              <a:rPr lang="en-US" sz="2600" b="1" dirty="0"/>
              <a:t>Poor Connection:</a:t>
            </a:r>
            <a:r>
              <a:rPr lang="en-US" sz="2600" dirty="0"/>
              <a:t> Move closer to your wireless router and turn off other services using bandwidth (e.g. Netflix)</a:t>
            </a:r>
          </a:p>
          <a:p>
            <a:pPr>
              <a:spcBef>
                <a:spcPts val="1600"/>
              </a:spcBef>
            </a:pPr>
            <a:r>
              <a:rPr lang="en-US" sz="2600" b="1" dirty="0"/>
              <a:t>Audio Muted: </a:t>
            </a:r>
            <a:r>
              <a:rPr lang="en-US" sz="2600" dirty="0"/>
              <a:t>Attendee audio on mute by default</a:t>
            </a:r>
          </a:p>
          <a:p>
            <a:pPr>
              <a:spcBef>
                <a:spcPts val="1600"/>
              </a:spcBef>
            </a:pPr>
            <a:r>
              <a:rPr lang="en-US" sz="2600" b="1" dirty="0"/>
              <a:t>Timetable</a:t>
            </a:r>
            <a:r>
              <a:rPr lang="en-US" sz="2600" dirty="0"/>
              <a:t>:  Presentation runs </a:t>
            </a:r>
            <a:r>
              <a:rPr lang="en-US" sz="2600" dirty="0" err="1"/>
              <a:t>apx</a:t>
            </a:r>
            <a:r>
              <a:rPr lang="en-US" sz="2600" dirty="0"/>
              <a:t> 60 minutes followed by Q/A session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Content Placeholder 11" descr="A picture containing computer&#10;&#10;Description automatically generated">
            <a:extLst>
              <a:ext uri="{FF2B5EF4-FFF2-40B4-BE49-F238E27FC236}">
                <a16:creationId xmlns:a16="http://schemas.microsoft.com/office/drawing/2014/main" id="{F9D6C348-A8F9-F64A-B297-8B2D3129F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409" y="1162594"/>
            <a:ext cx="3857892" cy="8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301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7CC20-F43D-4E54-BF38-907CFE57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30191"/>
            <a:ext cx="11176000" cy="455509"/>
          </a:xfrm>
        </p:spPr>
        <p:txBody>
          <a:bodyPr/>
          <a:lstStyle/>
          <a:p>
            <a:r>
              <a:rPr lang="en-US"/>
              <a:t>The West Now Faces a </a:t>
            </a:r>
            <a:r>
              <a:rPr lang="en-US">
                <a:solidFill>
                  <a:schemeClr val="accent1"/>
                </a:solidFill>
              </a:rPr>
              <a:t>Megadrought </a:t>
            </a:r>
            <a:r>
              <a:rPr lang="en-US">
                <a:solidFill>
                  <a:schemeClr val="tx1"/>
                </a:solidFill>
              </a:rPr>
              <a:t>that Started in 2000 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6E21498F-286C-4E83-A528-48022F4790C1}"/>
              </a:ext>
            </a:extLst>
          </p:cNvPr>
          <p:cNvGraphicFramePr/>
          <p:nvPr/>
        </p:nvGraphicFramePr>
        <p:xfrm>
          <a:off x="359167" y="2074144"/>
          <a:ext cx="5736833" cy="3460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F1AA312E-6662-4043-94C6-5E47D9E02D79}"/>
              </a:ext>
            </a:extLst>
          </p:cNvPr>
          <p:cNvSpPr txBox="1">
            <a:spLocks/>
          </p:cNvSpPr>
          <p:nvPr/>
        </p:nvSpPr>
        <p:spPr>
          <a:xfrm>
            <a:off x="3545612" y="3362797"/>
            <a:ext cx="1154587" cy="351635"/>
          </a:xfrm>
          <a:prstGeom prst="rect">
            <a:avLst/>
          </a:prstGeom>
        </p:spPr>
        <p:txBody>
          <a:bodyPr/>
          <a:lstStyle>
            <a:lvl1pPr marL="347472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32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Average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Since 1906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2D5340B4-3E09-454B-AD17-EEB3C4A8A0F5}"/>
              </a:ext>
            </a:extLst>
          </p:cNvPr>
          <p:cNvSpPr txBox="1">
            <a:spLocks/>
          </p:cNvSpPr>
          <p:nvPr/>
        </p:nvSpPr>
        <p:spPr>
          <a:xfrm rot="16200000">
            <a:off x="-1602491" y="3253182"/>
            <a:ext cx="3755823" cy="351635"/>
          </a:xfrm>
          <a:prstGeom prst="rect">
            <a:avLst/>
          </a:prstGeom>
        </p:spPr>
        <p:txBody>
          <a:bodyPr/>
          <a:lstStyle>
            <a:lvl1pPr marL="347472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32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Sacramento River Runoff (Million Acre Feet)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D9F0C5EB-79CE-4EDE-8EA4-2D1DA0BF1328}"/>
              </a:ext>
            </a:extLst>
          </p:cNvPr>
          <p:cNvSpPr txBox="1">
            <a:spLocks/>
          </p:cNvSpPr>
          <p:nvPr/>
        </p:nvSpPr>
        <p:spPr>
          <a:xfrm>
            <a:off x="710804" y="1583495"/>
            <a:ext cx="5217702" cy="1114975"/>
          </a:xfrm>
          <a:prstGeom prst="rect">
            <a:avLst/>
          </a:prstGeom>
        </p:spPr>
        <p:txBody>
          <a:bodyPr/>
          <a:lstStyle>
            <a:lvl1pPr marL="347472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32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Northern California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9474"/>
              </a:solidFill>
              <a:effectLst/>
              <a:uLnTx/>
              <a:uFillTx/>
              <a:latin typeface="Roboto" panose="020B0604020202020204" charset="0"/>
              <a:ea typeface="Roboto" panose="020B0604020202020204" charset="0"/>
              <a:cs typeface="Arial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93118E78-1B25-48AF-BF69-0B4B71B1168B}"/>
              </a:ext>
            </a:extLst>
          </p:cNvPr>
          <p:cNvGraphicFramePr/>
          <p:nvPr/>
        </p:nvGraphicFramePr>
        <p:xfrm>
          <a:off x="6390965" y="2074144"/>
          <a:ext cx="5736833" cy="3460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DDDA08D-D6DB-4DC4-B8FA-6F5F6F248CAB}"/>
              </a:ext>
            </a:extLst>
          </p:cNvPr>
          <p:cNvSpPr txBox="1">
            <a:spLocks/>
          </p:cNvSpPr>
          <p:nvPr/>
        </p:nvSpPr>
        <p:spPr>
          <a:xfrm>
            <a:off x="7077590" y="1587926"/>
            <a:ext cx="5217702" cy="1114975"/>
          </a:xfrm>
          <a:prstGeom prst="rect">
            <a:avLst/>
          </a:prstGeom>
        </p:spPr>
        <p:txBody>
          <a:bodyPr/>
          <a:lstStyle>
            <a:lvl1pPr marL="347472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32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Lake Powell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9474"/>
              </a:solidFill>
              <a:effectLst/>
              <a:uLnTx/>
              <a:uFillTx/>
              <a:latin typeface="Roboto" panose="020B0604020202020204" charset="0"/>
              <a:ea typeface="Roboto" panose="020B0604020202020204" charset="0"/>
              <a:cs typeface="Arial"/>
            </a:endParaRP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0BAD263F-CAEA-4288-B3F4-D622AA3AEA11}"/>
              </a:ext>
            </a:extLst>
          </p:cNvPr>
          <p:cNvSpPr txBox="1">
            <a:spLocks/>
          </p:cNvSpPr>
          <p:nvPr/>
        </p:nvSpPr>
        <p:spPr>
          <a:xfrm>
            <a:off x="6924727" y="3767111"/>
            <a:ext cx="1188141" cy="351635"/>
          </a:xfrm>
          <a:prstGeom prst="rect">
            <a:avLst/>
          </a:prstGeom>
        </p:spPr>
        <p:txBody>
          <a:bodyPr/>
          <a:lstStyle>
            <a:lvl1pPr marL="347472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32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 Average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Since 1963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32016CA4-4733-408E-AEC5-F722B3FA7C00}"/>
              </a:ext>
            </a:extLst>
          </p:cNvPr>
          <p:cNvSpPr txBox="1">
            <a:spLocks/>
          </p:cNvSpPr>
          <p:nvPr/>
        </p:nvSpPr>
        <p:spPr>
          <a:xfrm rot="16200000">
            <a:off x="4504731" y="3253182"/>
            <a:ext cx="3755823" cy="351635"/>
          </a:xfrm>
          <a:prstGeom prst="rect">
            <a:avLst/>
          </a:prstGeom>
        </p:spPr>
        <p:txBody>
          <a:bodyPr/>
          <a:lstStyle>
            <a:lvl1pPr marL="347472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32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Inflow Into Lake Powell (Million Acre Feet)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0122DC-044D-47AD-963D-E8D083B9B7C0}"/>
              </a:ext>
            </a:extLst>
          </p:cNvPr>
          <p:cNvSpPr/>
          <p:nvPr/>
        </p:nvSpPr>
        <p:spPr bwMode="auto">
          <a:xfrm>
            <a:off x="6846905" y="5700409"/>
            <a:ext cx="3736788" cy="43774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~60 million AF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B4FC1C-C946-4EC1-A1FA-554FCFA175AA}"/>
              </a:ext>
            </a:extLst>
          </p:cNvPr>
          <p:cNvSpPr/>
          <p:nvPr/>
        </p:nvSpPr>
        <p:spPr bwMode="auto">
          <a:xfrm>
            <a:off x="796527" y="5743088"/>
            <a:ext cx="1353286" cy="43774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09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~20 million AF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898B9EE-0D0F-40DC-B424-66E0C8444C7C}"/>
              </a:ext>
            </a:extLst>
          </p:cNvPr>
          <p:cNvSpPr txBox="1">
            <a:spLocks/>
          </p:cNvSpPr>
          <p:nvPr/>
        </p:nvSpPr>
        <p:spPr>
          <a:xfrm>
            <a:off x="710804" y="6213510"/>
            <a:ext cx="3755823" cy="351635"/>
          </a:xfrm>
          <a:prstGeom prst="rect">
            <a:avLst/>
          </a:prstGeom>
        </p:spPr>
        <p:txBody>
          <a:bodyPr/>
          <a:lstStyle>
            <a:lvl1pPr marL="347472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32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Central Valley Project + State Water Project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Combined Storage Capacity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8BE90F1-1810-4FFF-95B1-49161ECDCC86}"/>
              </a:ext>
            </a:extLst>
          </p:cNvPr>
          <p:cNvSpPr txBox="1">
            <a:spLocks/>
          </p:cNvSpPr>
          <p:nvPr/>
        </p:nvSpPr>
        <p:spPr>
          <a:xfrm>
            <a:off x="6827870" y="6247167"/>
            <a:ext cx="3755823" cy="351635"/>
          </a:xfrm>
          <a:prstGeom prst="rect">
            <a:avLst/>
          </a:prstGeom>
        </p:spPr>
        <p:txBody>
          <a:bodyPr/>
          <a:lstStyle>
            <a:lvl1pPr marL="347472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32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Upper Basin + Lower Basin</a:t>
            </a:r>
          </a:p>
          <a:p>
            <a:pPr marL="0" marR="0" lvl="0" indent="0" algn="l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B0604020202020204" charset="0"/>
                <a:ea typeface="Roboto" panose="020B0604020202020204" charset="0"/>
                <a:cs typeface="Arial"/>
              </a:rPr>
              <a:t>Combined Storage Capacity</a:t>
            </a:r>
          </a:p>
        </p:txBody>
      </p:sp>
    </p:spTree>
    <p:extLst>
      <p:ext uri="{BB962C8B-B14F-4D97-AF65-F5344CB8AC3E}">
        <p14:creationId xmlns:p14="http://schemas.microsoft.com/office/powerpoint/2010/main" val="3055829249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D920B-49FB-4564-AEF5-2ED2B697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1439867"/>
            <a:ext cx="2759859" cy="1313436"/>
          </a:xfrm>
        </p:spPr>
        <p:txBody>
          <a:bodyPr/>
          <a:lstStyle/>
          <a:p>
            <a:r>
              <a:rPr lang="en-US"/>
              <a:t>California is Getting  </a:t>
            </a:r>
            <a:r>
              <a:rPr lang="en-US" sz="3000">
                <a:solidFill>
                  <a:schemeClr val="accent2">
                    <a:lumMod val="40000"/>
                    <a:lumOff val="60000"/>
                  </a:schemeClr>
                </a:solidFill>
              </a:rPr>
              <a:t>Warmer</a:t>
            </a:r>
          </a:p>
        </p:txBody>
      </p:sp>
      <p:sp>
        <p:nvSpPr>
          <p:cNvPr id="9" name="Text Box 115">
            <a:extLst>
              <a:ext uri="{FF2B5EF4-FFF2-40B4-BE49-F238E27FC236}">
                <a16:creationId xmlns:a16="http://schemas.microsoft.com/office/drawing/2014/main" id="{D49535EC-B63C-4BB3-AD0B-73871F060DC1}"/>
              </a:ext>
            </a:extLst>
          </p:cNvPr>
          <p:cNvSpPr txBox="1">
            <a:spLocks noChangeArrowheads="1" noTextEdit="1"/>
          </p:cNvSpPr>
          <p:nvPr/>
        </p:nvSpPr>
        <p:spPr bwMode="auto">
          <a:xfrm>
            <a:off x="11037054" y="3050400"/>
            <a:ext cx="816302" cy="31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2" tIns="22860" rIns="27432" bIns="0" anchor="t" upright="1"/>
          <a:lstStyle>
            <a:defPPr>
              <a:defRPr lang="en-US"/>
            </a:defPPr>
            <a:lvl1pPr indent="0" algn="ctr">
              <a:defRPr sz="2800" b="1" i="0" u="none" strike="noStrike">
                <a:solidFill>
                  <a:srgbClr val="000000"/>
                </a:solidFill>
                <a:effectLst>
                  <a:outerShdw dist="63500" dir="7200000" algn="ctr" rotWithShape="0">
                    <a:schemeClr val="tx1"/>
                  </a:outerShdw>
                </a:effectLst>
                <a:latin typeface="Arial"/>
                <a:cs typeface="Arial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dist="63500" dir="7200000" algn="ctr" rotWithShape="0">
                  <a:prstClr val="white"/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12" name="Text Box 115">
            <a:extLst>
              <a:ext uri="{FF2B5EF4-FFF2-40B4-BE49-F238E27FC236}">
                <a16:creationId xmlns:a16="http://schemas.microsoft.com/office/drawing/2014/main" id="{DD968933-4F56-42A6-AADB-0940B2F47B87}"/>
              </a:ext>
            </a:extLst>
          </p:cNvPr>
          <p:cNvSpPr txBox="1">
            <a:spLocks noChangeArrowheads="1" noTextEdit="1"/>
          </p:cNvSpPr>
          <p:nvPr/>
        </p:nvSpPr>
        <p:spPr bwMode="auto">
          <a:xfrm>
            <a:off x="11522002" y="3438232"/>
            <a:ext cx="816302" cy="317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27432" tIns="22860" rIns="27432" bIns="0" anchor="t" upright="1"/>
          <a:lstStyle>
            <a:defPPr>
              <a:defRPr lang="en-US"/>
            </a:defPPr>
            <a:lvl1pPr indent="0" algn="ctr">
              <a:defRPr sz="2800" b="1" i="0" u="none" strike="noStrike">
                <a:solidFill>
                  <a:srgbClr val="000000"/>
                </a:solidFill>
                <a:effectLst>
                  <a:outerShdw dist="63500" dir="7200000" algn="ctr" rotWithShape="0">
                    <a:schemeClr val="tx1"/>
                  </a:outerShdw>
                </a:effectLst>
                <a:latin typeface="Arial"/>
                <a:cs typeface="Arial"/>
              </a:defRPr>
            </a:lvl1pPr>
            <a:lvl2pPr indent="0">
              <a:defRPr sz="1100"/>
            </a:lvl2pPr>
            <a:lvl3pPr indent="0">
              <a:defRPr sz="1100"/>
            </a:lvl3pPr>
            <a:lvl4pPr indent="0">
              <a:defRPr sz="1100"/>
            </a:lvl4pPr>
            <a:lvl5pPr indent="0">
              <a:defRPr sz="1100"/>
            </a:lvl5pPr>
            <a:lvl6pPr indent="0">
              <a:defRPr sz="1100"/>
            </a:lvl6pPr>
            <a:lvl7pPr indent="0">
              <a:defRPr sz="1100"/>
            </a:lvl7pPr>
            <a:lvl8pPr indent="0">
              <a:defRPr sz="1100"/>
            </a:lvl8pPr>
            <a:lvl9pPr indent="0">
              <a:defRPr sz="11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dist="63500" dir="7200000" algn="ctr" rotWithShape="0">
                  <a:prstClr val="white"/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33D7D4B1-1A2F-4AAF-B0EE-9308C6F82C41}"/>
              </a:ext>
            </a:extLst>
          </p:cNvPr>
          <p:cNvGraphicFramePr/>
          <p:nvPr/>
        </p:nvGraphicFramePr>
        <p:xfrm>
          <a:off x="3425371" y="-9441"/>
          <a:ext cx="8661853" cy="6207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">
            <a:extLst>
              <a:ext uri="{FF2B5EF4-FFF2-40B4-BE49-F238E27FC236}">
                <a16:creationId xmlns:a16="http://schemas.microsoft.com/office/drawing/2014/main" id="{999F05F9-6495-4E66-B0AE-52833DC6B268}"/>
              </a:ext>
            </a:extLst>
          </p:cNvPr>
          <p:cNvSpPr txBox="1"/>
          <p:nvPr/>
        </p:nvSpPr>
        <p:spPr>
          <a:xfrm>
            <a:off x="5091355" y="3209273"/>
            <a:ext cx="1569095" cy="241542"/>
          </a:xfrm>
          <a:prstGeom prst="rect">
            <a:avLst/>
          </a:prstGeom>
          <a:ln w="19050">
            <a:noFill/>
            <a:prstDash val="lgDash"/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7FBA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Normal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76DD52-788D-46F7-8260-44C9B6A8CCCE}"/>
              </a:ext>
            </a:extLst>
          </p:cNvPr>
          <p:cNvSpPr txBox="1"/>
          <p:nvPr/>
        </p:nvSpPr>
        <p:spPr>
          <a:xfrm rot="16200000">
            <a:off x="2278398" y="2640635"/>
            <a:ext cx="29754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Roboto" panose="02000000000000000000" pitchFamily="2" charset="0"/>
                <a:cs typeface="Arial"/>
              </a:rPr>
              <a:t> Degree Fahrenheit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C6545A-FBDD-4D78-9BA1-460E2971A966}"/>
              </a:ext>
            </a:extLst>
          </p:cNvPr>
          <p:cNvSpPr txBox="1"/>
          <p:nvPr/>
        </p:nvSpPr>
        <p:spPr>
          <a:xfrm>
            <a:off x="4820178" y="539364"/>
            <a:ext cx="68609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kern="1200" baseline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California Average Temperature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DA8500F-90EA-4680-B3F8-D283ACF54220}"/>
              </a:ext>
            </a:extLst>
          </p:cNvPr>
          <p:cNvSpPr txBox="1">
            <a:spLocks/>
          </p:cNvSpPr>
          <p:nvPr/>
        </p:nvSpPr>
        <p:spPr>
          <a:xfrm>
            <a:off x="528671" y="3052677"/>
            <a:ext cx="2335963" cy="24082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4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ta" panose="020B0604020202020204" charset="0"/>
                <a:ea typeface="Roboto" panose="02000000000000000000" pitchFamily="2" charset="0"/>
                <a:cs typeface="Arial"/>
              </a:rPr>
              <a:t>Warming trend since the turn of the century</a:t>
            </a:r>
          </a:p>
        </p:txBody>
      </p:sp>
    </p:spTree>
    <p:extLst>
      <p:ext uri="{BB962C8B-B14F-4D97-AF65-F5344CB8AC3E}">
        <p14:creationId xmlns:p14="http://schemas.microsoft.com/office/powerpoint/2010/main" val="1121647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Chart bld="series"/>
        </p:bldSub>
      </p:bldGraphic>
      <p:bldP spid="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28B47B3-BF11-4A39-831D-E71422EC27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2559" y="386176"/>
            <a:ext cx="3893976" cy="22137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9925C-A8F3-4001-8B28-C41168E96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981" y="90312"/>
            <a:ext cx="3350129" cy="44386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4D920B-49FB-4564-AEF5-2ED2B697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05" y="1157647"/>
            <a:ext cx="2712234" cy="2199833"/>
          </a:xfrm>
        </p:spPr>
        <p:txBody>
          <a:bodyPr/>
          <a:lstStyle/>
          <a:p>
            <a:r>
              <a:rPr lang="en-US"/>
              <a:t>Drought Impacts </a:t>
            </a:r>
            <a:r>
              <a:rPr lang="en-US">
                <a:solidFill>
                  <a:srgbClr val="FFB37D"/>
                </a:solidFill>
              </a:rPr>
              <a:t>State Water Project </a:t>
            </a:r>
            <a:r>
              <a:rPr lang="en-US"/>
              <a:t> </a:t>
            </a:r>
            <a:br>
              <a:rPr lang="en-US"/>
            </a:br>
            <a:br>
              <a:rPr lang="en-US"/>
            </a:br>
            <a:endParaRPr lang="en-US" sz="30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4E6FB28-B357-4B8A-AB85-82E044F0990A}"/>
              </a:ext>
            </a:extLst>
          </p:cNvPr>
          <p:cNvSpPr txBox="1">
            <a:spLocks/>
          </p:cNvSpPr>
          <p:nvPr/>
        </p:nvSpPr>
        <p:spPr>
          <a:xfrm>
            <a:off x="281205" y="2744139"/>
            <a:ext cx="2712234" cy="2199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4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ta" panose="00000500000000000000" pitchFamily="2" charset="0"/>
                <a:ea typeface="Roboto" panose="02000000000000000000" pitchFamily="2" charset="0"/>
                <a:cs typeface="Arial"/>
              </a:rPr>
              <a:t>Most reservoirs are below historical average for this time of year. </a:t>
            </a:r>
          </a:p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ata" panose="00000500000000000000" pitchFamily="2" charset="0"/>
              <a:ea typeface="Roboto" panose="02000000000000000000" pitchFamily="2" charset="0"/>
              <a:cs typeface="Arial"/>
            </a:endParaRPr>
          </a:p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ta" panose="00000500000000000000" pitchFamily="2" charset="0"/>
                <a:ea typeface="Roboto" panose="02000000000000000000" pitchFamily="2" charset="0"/>
                <a:cs typeface="Arial"/>
              </a:rPr>
              <a:t>First time in the history of SWP with two consecutive years (2021 and 2022) with a 5% allocation.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79A32B-FD8D-4A9D-A86E-08548802BE6D}"/>
              </a:ext>
            </a:extLst>
          </p:cNvPr>
          <p:cNvGrpSpPr/>
          <p:nvPr/>
        </p:nvGrpSpPr>
        <p:grpSpPr>
          <a:xfrm rot="333250">
            <a:off x="6167109" y="2503960"/>
            <a:ext cx="4328534" cy="3996194"/>
            <a:chOff x="7863465" y="1528350"/>
            <a:chExt cx="4328534" cy="399619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CD51407-4EF7-44DD-8693-4EAD52174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76919" y="3163482"/>
              <a:ext cx="4187785" cy="2361062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AF93AFA-92ED-4E40-B1B0-AB2D8C8A6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63465" y="1528350"/>
              <a:ext cx="4328534" cy="1757964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8177EF0-76BD-41DF-BFE9-60164BF8CC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30415">
            <a:off x="3690421" y="1509712"/>
            <a:ext cx="2626325" cy="46686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4590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D920B-49FB-4564-AEF5-2ED2B697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05" y="677202"/>
            <a:ext cx="2712234" cy="3086229"/>
          </a:xfrm>
        </p:spPr>
        <p:txBody>
          <a:bodyPr/>
          <a:lstStyle/>
          <a:p>
            <a:r>
              <a:rPr lang="en-US"/>
              <a:t>Metropolitan Board Limits Water for  </a:t>
            </a:r>
            <a:r>
              <a:rPr lang="en-US">
                <a:solidFill>
                  <a:srgbClr val="FFB37D"/>
                </a:solidFill>
              </a:rPr>
              <a:t>SWP Dependent Area </a:t>
            </a:r>
            <a:br>
              <a:rPr lang="en-US"/>
            </a:br>
            <a:endParaRPr lang="en-US" sz="30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4E6FB28-B357-4B8A-AB85-82E044F0990A}"/>
              </a:ext>
            </a:extLst>
          </p:cNvPr>
          <p:cNvSpPr txBox="1">
            <a:spLocks/>
          </p:cNvSpPr>
          <p:nvPr/>
        </p:nvSpPr>
        <p:spPr>
          <a:xfrm>
            <a:off x="281205" y="3550055"/>
            <a:ext cx="2712234" cy="2199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4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ta" panose="00000500000000000000" pitchFamily="2" charset="0"/>
                <a:ea typeface="Roboto" panose="02000000000000000000" pitchFamily="2" charset="0"/>
                <a:cs typeface="Arial"/>
              </a:rPr>
              <a:t>On April 27, 2022 Metropolitan Board of Directors imposed limits to the agencies within the SWP Dependent Area.</a:t>
            </a:r>
          </a:p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ata" panose="00000500000000000000" pitchFamily="2" charset="0"/>
              <a:ea typeface="Roboto" panose="02000000000000000000" pitchFamily="2" charset="0"/>
              <a:cs typeface="Arial"/>
            </a:endParaRPr>
          </a:p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ta" panose="00000500000000000000" pitchFamily="2" charset="0"/>
                <a:ea typeface="Roboto" panose="02000000000000000000" pitchFamily="2" charset="0"/>
                <a:cs typeface="Arial"/>
              </a:rPr>
              <a:t>Agencies may choose to impose maximum of one-day a week irrigation or follow volumetric limits.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50540E-658D-4CFB-BC12-D4F1DCE7E0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001067">
            <a:off x="4979779" y="47953"/>
            <a:ext cx="6561530" cy="862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258155"/>
      </p:ext>
    </p:extLst>
  </p:cSld>
  <p:clrMapOvr>
    <a:masterClrMapping/>
  </p:clrMapOvr>
  <p:transition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D920B-49FB-4564-AEF5-2ED2B697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1157647"/>
            <a:ext cx="3095039" cy="2643031"/>
          </a:xfrm>
        </p:spPr>
        <p:txBody>
          <a:bodyPr/>
          <a:lstStyle/>
          <a:p>
            <a:r>
              <a:rPr lang="en-US"/>
              <a:t>Insufficient Supplies for </a:t>
            </a:r>
            <a:r>
              <a:rPr lang="en-US">
                <a:solidFill>
                  <a:srgbClr val="FFB37D"/>
                </a:solidFill>
              </a:rPr>
              <a:t>SWP Dependent Area </a:t>
            </a:r>
            <a:r>
              <a:rPr lang="en-US"/>
              <a:t> </a:t>
            </a:r>
            <a:br>
              <a:rPr lang="en-US"/>
            </a:br>
            <a:br>
              <a:rPr lang="en-US"/>
            </a:br>
            <a:endParaRPr lang="en-US" sz="30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4E6FB28-B357-4B8A-AB85-82E044F0990A}"/>
              </a:ext>
            </a:extLst>
          </p:cNvPr>
          <p:cNvSpPr txBox="1">
            <a:spLocks/>
          </p:cNvSpPr>
          <p:nvPr/>
        </p:nvSpPr>
        <p:spPr>
          <a:xfrm>
            <a:off x="424070" y="3709593"/>
            <a:ext cx="2759869" cy="21998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4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ta" panose="00000500000000000000" pitchFamily="2" charset="0"/>
                <a:ea typeface="Roboto" panose="02000000000000000000" pitchFamily="2" charset="0"/>
                <a:cs typeface="Arial"/>
              </a:rPr>
              <a:t>The SWP Dependent Area has ~6 million people 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ta" panose="00000500000000000000" pitchFamily="2" charset="0"/>
                <a:ea typeface="Roboto" panose="02000000000000000000" pitchFamily="2" charset="0"/>
                <a:cs typeface="Arial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ta" panose="00000500000000000000" pitchFamily="2" charset="0"/>
                <a:ea typeface="Roboto" panose="02000000000000000000" pitchFamily="2" charset="0"/>
                <a:cs typeface="Arial"/>
              </a:rPr>
              <a:t>and receives limited Colorado River water.</a:t>
            </a:r>
          </a:p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ata" panose="00000500000000000000" pitchFamily="2" charset="0"/>
              <a:ea typeface="Roboto" panose="02000000000000000000" pitchFamily="2" charset="0"/>
              <a:cs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704C775-6303-44A3-B51B-069BE8BFCB17}"/>
              </a:ext>
            </a:extLst>
          </p:cNvPr>
          <p:cNvGrpSpPr/>
          <p:nvPr/>
        </p:nvGrpSpPr>
        <p:grpSpPr>
          <a:xfrm>
            <a:off x="3525646" y="1058681"/>
            <a:ext cx="8488139" cy="3879424"/>
            <a:chOff x="3522847" y="1973266"/>
            <a:chExt cx="8488139" cy="38794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1BC2D64-20A2-424A-ABEE-46C779410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2847" y="1973266"/>
              <a:ext cx="8488139" cy="387942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DDAD84-9351-4CAB-B400-06B19FE7C1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861" r="36276" b="48905"/>
            <a:stretch/>
          </p:blipFill>
          <p:spPr>
            <a:xfrm>
              <a:off x="4813859" y="1973266"/>
              <a:ext cx="2925137" cy="13926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9000741"/>
      </p:ext>
    </p:extLst>
  </p:cSld>
  <p:clrMapOvr>
    <a:masterClrMapping/>
  </p:clrMapOvr>
  <p:transition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EBCDC-8DE1-465C-AB08-163CA4E4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935" y="1973266"/>
            <a:ext cx="2640699" cy="2671501"/>
          </a:xfrm>
        </p:spPr>
        <p:txBody>
          <a:bodyPr/>
          <a:lstStyle/>
          <a:p>
            <a:r>
              <a:rPr lang="en-US"/>
              <a:t>Framework of Emergency Water Conservation Program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4435A-9A8D-4DDB-BB58-682C5AD9A2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Water Shortage Emergency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820192-2EF5-41C3-8BDC-E084FEA6F3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966781" y="991538"/>
            <a:ext cx="8051046" cy="485821"/>
          </a:xfrm>
        </p:spPr>
        <p:txBody>
          <a:bodyPr/>
          <a:lstStyle/>
          <a:p>
            <a:r>
              <a:rPr lang="en-US"/>
              <a:t>Two Paths for Compliance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386F554-6403-49A6-88C8-671F2AF49E0D}"/>
              </a:ext>
            </a:extLst>
          </p:cNvPr>
          <p:cNvGrpSpPr/>
          <p:nvPr/>
        </p:nvGrpSpPr>
        <p:grpSpPr>
          <a:xfrm>
            <a:off x="4963886" y="1621631"/>
            <a:ext cx="4242182" cy="1494793"/>
            <a:chOff x="4963886" y="1621631"/>
            <a:chExt cx="4242182" cy="14947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8602A53-231F-4924-817C-D67D119CD268}"/>
                </a:ext>
              </a:extLst>
            </p:cNvPr>
            <p:cNvSpPr/>
            <p:nvPr/>
          </p:nvSpPr>
          <p:spPr bwMode="auto">
            <a:xfrm>
              <a:off x="4963886" y="2332653"/>
              <a:ext cx="1838130" cy="78377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  <a:t>Path 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E8FE45-8980-4896-825C-2D0048E9D642}"/>
                </a:ext>
              </a:extLst>
            </p:cNvPr>
            <p:cNvSpPr/>
            <p:nvPr/>
          </p:nvSpPr>
          <p:spPr bwMode="auto">
            <a:xfrm>
              <a:off x="7367938" y="2332653"/>
              <a:ext cx="1838130" cy="78377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  <a:t>Path 2</a:t>
              </a:r>
            </a:p>
          </p:txBody>
        </p:sp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1C1CEA08-D381-43F5-A53E-01199C20B554}"/>
                </a:ext>
              </a:extLst>
            </p:cNvPr>
            <p:cNvCxnSpPr>
              <a:stCxn id="8" idx="0"/>
              <a:endCxn id="9" idx="0"/>
            </p:cNvCxnSpPr>
            <p:nvPr/>
          </p:nvCxnSpPr>
          <p:spPr>
            <a:xfrm rot="5400000" flipH="1" flipV="1">
              <a:off x="7084977" y="1130627"/>
              <a:ext cx="12700" cy="2404052"/>
            </a:xfrm>
            <a:prstGeom prst="bentConnector3">
              <a:avLst>
                <a:gd name="adj1" fmla="val 2922079"/>
              </a:avLst>
            </a:prstGeom>
            <a:ln w="38100"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9AEFE26-76E9-4E86-98A6-82030514AE68}"/>
                </a:ext>
              </a:extLst>
            </p:cNvPr>
            <p:cNvCxnSpPr>
              <a:cxnSpLocks/>
            </p:cNvCxnSpPr>
            <p:nvPr/>
          </p:nvCxnSpPr>
          <p:spPr>
            <a:xfrm>
              <a:off x="7068498" y="1621631"/>
              <a:ext cx="0" cy="35163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C014733-3434-43AC-A8D5-A54A3F1A6E08}"/>
              </a:ext>
            </a:extLst>
          </p:cNvPr>
          <p:cNvGrpSpPr/>
          <p:nvPr/>
        </p:nvGrpSpPr>
        <p:grpSpPr>
          <a:xfrm>
            <a:off x="4963886" y="3116424"/>
            <a:ext cx="2492284" cy="976363"/>
            <a:chOff x="4963886" y="3116424"/>
            <a:chExt cx="2492284" cy="976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991E6-4B96-42B7-85EB-31863B3931B2}"/>
                </a:ext>
              </a:extLst>
            </p:cNvPr>
            <p:cNvSpPr/>
            <p:nvPr/>
          </p:nvSpPr>
          <p:spPr bwMode="auto">
            <a:xfrm>
              <a:off x="4963886" y="3309016"/>
              <a:ext cx="1838130" cy="78377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  <a:t>1-day watering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2680CC3-0EB8-4FAC-BEB4-53C012194119}"/>
                </a:ext>
              </a:extLst>
            </p:cNvPr>
            <p:cNvCxnSpPr>
              <a:stCxn id="8" idx="2"/>
              <a:endCxn id="10" idx="0"/>
            </p:cNvCxnSpPr>
            <p:nvPr/>
          </p:nvCxnSpPr>
          <p:spPr>
            <a:xfrm>
              <a:off x="5882951" y="3116424"/>
              <a:ext cx="0" cy="1925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A76403-DB67-4EFA-AD6D-0C89DE6DE787}"/>
                </a:ext>
              </a:extLst>
            </p:cNvPr>
            <p:cNvSpPr txBox="1"/>
            <p:nvPr/>
          </p:nvSpPr>
          <p:spPr>
            <a:xfrm>
              <a:off x="6726483" y="3538789"/>
              <a:ext cx="7296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cs typeface="Arial"/>
                </a:rPr>
                <a:t>Jun. 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FBE12C5-B90A-48F5-86D9-BCCC038DBBA6}"/>
              </a:ext>
            </a:extLst>
          </p:cNvPr>
          <p:cNvGrpSpPr/>
          <p:nvPr/>
        </p:nvGrpSpPr>
        <p:grpSpPr>
          <a:xfrm>
            <a:off x="4095010" y="4092787"/>
            <a:ext cx="2707006" cy="1301692"/>
            <a:chOff x="4095010" y="4092787"/>
            <a:chExt cx="2707006" cy="130169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91E3CAA-9C01-4F94-B427-263026EA8946}"/>
                </a:ext>
              </a:extLst>
            </p:cNvPr>
            <p:cNvSpPr/>
            <p:nvPr/>
          </p:nvSpPr>
          <p:spPr bwMode="auto">
            <a:xfrm>
              <a:off x="4963886" y="4285379"/>
              <a:ext cx="1838130" cy="783771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  <a:t>0-day watering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789F070-CE73-4FCB-B229-09DD5A10CABA}"/>
                </a:ext>
              </a:extLst>
            </p:cNvPr>
            <p:cNvCxnSpPr>
              <a:stCxn id="10" idx="2"/>
              <a:endCxn id="11" idx="0"/>
            </p:cNvCxnSpPr>
            <p:nvPr/>
          </p:nvCxnSpPr>
          <p:spPr>
            <a:xfrm>
              <a:off x="5882951" y="4092787"/>
              <a:ext cx="0" cy="1925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B14402D-E0D5-47D9-8C59-9DE17E117107}"/>
                </a:ext>
              </a:extLst>
            </p:cNvPr>
            <p:cNvSpPr txBox="1"/>
            <p:nvPr/>
          </p:nvSpPr>
          <p:spPr>
            <a:xfrm>
              <a:off x="4095010" y="4748148"/>
              <a:ext cx="12186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cs typeface="Arial"/>
                </a:rPr>
                <a:t>Sept. 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cs typeface="Arial"/>
                </a:rPr>
                <a:t>(If needed)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2D2B70F-6D1D-40BA-892B-F56B0CB03598}"/>
              </a:ext>
            </a:extLst>
          </p:cNvPr>
          <p:cNvGrpSpPr/>
          <p:nvPr/>
        </p:nvGrpSpPr>
        <p:grpSpPr>
          <a:xfrm>
            <a:off x="5719950" y="5069150"/>
            <a:ext cx="1647987" cy="1168954"/>
            <a:chOff x="5719950" y="5069150"/>
            <a:chExt cx="1647987" cy="1168954"/>
          </a:xfrm>
        </p:grpSpPr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4C60C19E-2081-49B9-B12F-CA60BD1A4E56}"/>
                </a:ext>
              </a:extLst>
            </p:cNvPr>
            <p:cNvCxnSpPr>
              <a:stCxn id="11" idx="2"/>
            </p:cNvCxnSpPr>
            <p:nvPr/>
          </p:nvCxnSpPr>
          <p:spPr>
            <a:xfrm rot="16200000" flipH="1">
              <a:off x="6363380" y="4588720"/>
              <a:ext cx="524128" cy="1484987"/>
            </a:xfrm>
            <a:prstGeom prst="bentConnector2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3D4233A-B76D-4FEE-B80A-AED165E8CA6B}"/>
                </a:ext>
              </a:extLst>
            </p:cNvPr>
            <p:cNvSpPr txBox="1"/>
            <p:nvPr/>
          </p:nvSpPr>
          <p:spPr>
            <a:xfrm>
              <a:off x="5719950" y="5591773"/>
              <a:ext cx="12186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cs typeface="Arial"/>
                </a:rPr>
                <a:t>Dec. 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cs typeface="Arial"/>
                </a:rPr>
                <a:t>(If needed)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BE682B3-FFF0-4C48-8FD7-9A6BDBA23A4D}"/>
              </a:ext>
            </a:extLst>
          </p:cNvPr>
          <p:cNvGrpSpPr/>
          <p:nvPr/>
        </p:nvGrpSpPr>
        <p:grpSpPr>
          <a:xfrm>
            <a:off x="7367938" y="3116424"/>
            <a:ext cx="1838130" cy="2821238"/>
            <a:chOff x="7367938" y="3116424"/>
            <a:chExt cx="1838130" cy="282123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C8A70C-3F71-4265-9CC8-7CB928B0BDB3}"/>
                </a:ext>
              </a:extLst>
            </p:cNvPr>
            <p:cNvSpPr/>
            <p:nvPr/>
          </p:nvSpPr>
          <p:spPr bwMode="auto">
            <a:xfrm>
              <a:off x="7367938" y="3309016"/>
              <a:ext cx="1838130" cy="2628646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  <a:t>Volumetric</a:t>
              </a:r>
              <a:b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</a:b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  <a:t>Limits</a:t>
              </a:r>
            </a:p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  <a:t>(HH&amp;S +</a:t>
              </a:r>
              <a:b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</a:b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  <a:t>Remaining</a:t>
              </a:r>
              <a:b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</a:b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  <a:t>MWD</a:t>
              </a:r>
            </a:p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egoe" pitchFamily="34" charset="0"/>
                  <a:cs typeface="Arial"/>
                </a:rPr>
                <a:t>Supplies)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2A94889-05E5-4F07-AF58-00EE8FD3B872}"/>
                </a:ext>
              </a:extLst>
            </p:cNvPr>
            <p:cNvCxnSpPr>
              <a:cxnSpLocks/>
              <a:stCxn id="9" idx="2"/>
              <a:endCxn id="16" idx="0"/>
            </p:cNvCxnSpPr>
            <p:nvPr/>
          </p:nvCxnSpPr>
          <p:spPr>
            <a:xfrm>
              <a:off x="8287003" y="3116424"/>
              <a:ext cx="0" cy="1925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9326489"/>
      </p:ext>
    </p:extLst>
  </p:cSld>
  <p:clrMapOvr>
    <a:masterClrMapping/>
  </p:clrMapOvr>
  <p:transition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hidden="1">
            <a:extLst>
              <a:ext uri="{FF2B5EF4-FFF2-40B4-BE49-F238E27FC236}">
                <a16:creationId xmlns:a16="http://schemas.microsoft.com/office/drawing/2014/main" id="{FB30CBED-2543-48D2-AAAA-69F082C026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9609" y="3295773"/>
            <a:ext cx="4714875" cy="195262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E0F3DED5-8335-4527-B790-6670729D3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82" y="913732"/>
            <a:ext cx="2672652" cy="4444294"/>
          </a:xfrm>
        </p:spPr>
        <p:txBody>
          <a:bodyPr/>
          <a:lstStyle/>
          <a:p>
            <a:br>
              <a:rPr lang="en-US">
                <a:solidFill>
                  <a:schemeClr val="tx1"/>
                </a:solidFill>
              </a:rPr>
            </a:br>
            <a:r>
              <a:rPr lang="en-US"/>
              <a:t>SWP Dependent Area 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  <a:t>Demands</a:t>
            </a:r>
            <a:b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  <a:t>Must</a:t>
            </a:r>
            <a:b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>
                <a:solidFill>
                  <a:schemeClr val="accent2">
                    <a:lumMod val="40000"/>
                    <a:lumOff val="60000"/>
                  </a:schemeClr>
                </a:solidFill>
              </a:rPr>
              <a:t>Drop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26638D-0D18-4851-A1CE-73A6B46E6C1D}"/>
              </a:ext>
            </a:extLst>
          </p:cNvPr>
          <p:cNvSpPr txBox="1"/>
          <p:nvPr/>
        </p:nvSpPr>
        <p:spPr>
          <a:xfrm>
            <a:off x="10284105" y="6901794"/>
            <a:ext cx="1907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(as of Apr 6, 2022)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F888B7C2-AA72-4680-869A-5ABF4543F474}"/>
              </a:ext>
            </a:extLst>
          </p:cNvPr>
          <p:cNvSpPr txBox="1">
            <a:spLocks/>
          </p:cNvSpPr>
          <p:nvPr/>
        </p:nvSpPr>
        <p:spPr>
          <a:xfrm>
            <a:off x="3609779" y="553633"/>
            <a:ext cx="8390239" cy="360099"/>
          </a:xfrm>
          <a:prstGeom prst="rect">
            <a:avLst/>
          </a:prstGeom>
          <a:effectLst/>
        </p:spPr>
        <p:txBody>
          <a:bodyPr vert="horz" wrap="square" lIns="0" tIns="0" rIns="0" bIns="0" rtlCol="0" anchor="t">
            <a:spAutoFit/>
          </a:bodyPr>
          <a:lstStyle>
            <a:defPPr>
              <a:defRPr/>
            </a:defPPr>
            <a:lvl1pPr algn="r" defTabSz="6857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0" u="none" kern="1200" cap="none" spc="-113">
                <a:ln w="3175">
                  <a:noFill/>
                </a:ln>
                <a:solidFill>
                  <a:schemeClr val="tx1"/>
                </a:solidFill>
                <a:effectLst/>
                <a:latin typeface="Prata" pitchFamily="2" charset="77"/>
                <a:ea typeface="+mn-ea"/>
                <a:cs typeface="Arial"/>
              </a:defRPr>
            </a:lvl1pPr>
          </a:lstStyle>
          <a:p>
            <a:pPr marL="0" marR="0" lvl="0" indent="0" algn="ctr" defTabSz="6857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-113" normalizeH="0" baseline="0" noProof="0">
                <a:ln w="3175"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Fira Sans Extra Condensed SemiBold"/>
                <a:cs typeface="Arial"/>
              </a:rPr>
              <a:t>2022 SWP Dependent Area Monthly Supply/Demand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B962B9CC-34ED-46CA-A1C2-20F0AA39EF75}"/>
              </a:ext>
            </a:extLst>
          </p:cNvPr>
          <p:cNvGraphicFramePr/>
          <p:nvPr/>
        </p:nvGraphicFramePr>
        <p:xfrm>
          <a:off x="3472248" y="1453184"/>
          <a:ext cx="8390238" cy="526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549F06D-5C22-44F6-8581-6FD4380CF21C}"/>
              </a:ext>
            </a:extLst>
          </p:cNvPr>
          <p:cNvGrpSpPr/>
          <p:nvPr/>
        </p:nvGrpSpPr>
        <p:grpSpPr>
          <a:xfrm>
            <a:off x="7772398" y="2190576"/>
            <a:ext cx="3545311" cy="1728238"/>
            <a:chOff x="7772398" y="2190576"/>
            <a:chExt cx="3545311" cy="1728238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A0AE14CC-07F5-44AB-8B4B-B89FFF821EBD}"/>
                </a:ext>
              </a:extLst>
            </p:cNvPr>
            <p:cNvCxnSpPr/>
            <p:nvPr/>
          </p:nvCxnSpPr>
          <p:spPr>
            <a:xfrm>
              <a:off x="8951495" y="2487776"/>
              <a:ext cx="0" cy="1188720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D581801-AEBA-4C4E-B213-ED90EABDA129}"/>
                </a:ext>
              </a:extLst>
            </p:cNvPr>
            <p:cNvCxnSpPr/>
            <p:nvPr/>
          </p:nvCxnSpPr>
          <p:spPr>
            <a:xfrm>
              <a:off x="9549065" y="2638654"/>
              <a:ext cx="0" cy="1280160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EC9F171-26F0-4D02-9AE3-6C63E6A4CDAD}"/>
                </a:ext>
              </a:extLst>
            </p:cNvPr>
            <p:cNvCxnSpPr/>
            <p:nvPr/>
          </p:nvCxnSpPr>
          <p:spPr>
            <a:xfrm>
              <a:off x="10146633" y="2660777"/>
              <a:ext cx="0" cy="822960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DF0146B7-ADF1-43EC-9CB9-2FDFA86F36C2}"/>
                </a:ext>
              </a:extLst>
            </p:cNvPr>
            <p:cNvCxnSpPr/>
            <p:nvPr/>
          </p:nvCxnSpPr>
          <p:spPr>
            <a:xfrm>
              <a:off x="10744203" y="2190576"/>
              <a:ext cx="0" cy="822960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DCF3AB5-F645-4642-AF98-64ECBE7AE894}"/>
                </a:ext>
              </a:extLst>
            </p:cNvPr>
            <p:cNvCxnSpPr/>
            <p:nvPr/>
          </p:nvCxnSpPr>
          <p:spPr>
            <a:xfrm>
              <a:off x="11317709" y="2977332"/>
              <a:ext cx="0" cy="640080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908CCD7-96F1-472B-8290-832C055B67BF}"/>
                </a:ext>
              </a:extLst>
            </p:cNvPr>
            <p:cNvCxnSpPr/>
            <p:nvPr/>
          </p:nvCxnSpPr>
          <p:spPr>
            <a:xfrm>
              <a:off x="8365958" y="2204685"/>
              <a:ext cx="0" cy="1280160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057E698-DEDE-43D3-952A-1478D6EE11B9}"/>
                </a:ext>
              </a:extLst>
            </p:cNvPr>
            <p:cNvCxnSpPr/>
            <p:nvPr/>
          </p:nvCxnSpPr>
          <p:spPr>
            <a:xfrm>
              <a:off x="7772398" y="2409635"/>
              <a:ext cx="0" cy="731520"/>
            </a:xfrm>
            <a:prstGeom prst="straightConnector1">
              <a:avLst/>
            </a:prstGeom>
            <a:ln w="57150">
              <a:solidFill>
                <a:schemeClr val="tx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CED1EE-971A-487D-8156-F245F3CF78E7}"/>
              </a:ext>
            </a:extLst>
          </p:cNvPr>
          <p:cNvGrpSpPr/>
          <p:nvPr/>
        </p:nvGrpSpPr>
        <p:grpSpPr>
          <a:xfrm>
            <a:off x="7590689" y="2155617"/>
            <a:ext cx="3927939" cy="1840654"/>
            <a:chOff x="7590689" y="2155617"/>
            <a:chExt cx="3927939" cy="1840654"/>
          </a:xfrm>
          <a:solidFill>
            <a:srgbClr val="FF0000">
              <a:alpha val="40000"/>
            </a:srgbClr>
          </a:solidFill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B36CBE6-BC1A-4162-8F11-58E544D0E311}"/>
                </a:ext>
              </a:extLst>
            </p:cNvPr>
            <p:cNvSpPr/>
            <p:nvPr/>
          </p:nvSpPr>
          <p:spPr bwMode="auto">
            <a:xfrm>
              <a:off x="7590689" y="2346767"/>
              <a:ext cx="365760" cy="896112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cs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B2ADCDD-B5EA-4B20-A1E8-E3D0DED0C1C2}"/>
                </a:ext>
              </a:extLst>
            </p:cNvPr>
            <p:cNvSpPr/>
            <p:nvPr/>
          </p:nvSpPr>
          <p:spPr bwMode="auto">
            <a:xfrm>
              <a:off x="8180410" y="2186581"/>
              <a:ext cx="365760" cy="1371600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cs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1C56C4F-3480-430D-851C-DB7D7A8FA270}"/>
                </a:ext>
              </a:extLst>
            </p:cNvPr>
            <p:cNvSpPr/>
            <p:nvPr/>
          </p:nvSpPr>
          <p:spPr bwMode="auto">
            <a:xfrm>
              <a:off x="8770129" y="2468846"/>
              <a:ext cx="365760" cy="1306809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cs typeface="Arial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AB933D3-425C-4E55-BB51-4D4220D29566}"/>
                </a:ext>
              </a:extLst>
            </p:cNvPr>
            <p:cNvSpPr/>
            <p:nvPr/>
          </p:nvSpPr>
          <p:spPr bwMode="auto">
            <a:xfrm>
              <a:off x="9367800" y="2614186"/>
              <a:ext cx="365760" cy="1382085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cs typeface="Arial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CB88940-6890-4BC1-89D5-81A7BBCDAAD2}"/>
                </a:ext>
              </a:extLst>
            </p:cNvPr>
            <p:cNvSpPr/>
            <p:nvPr/>
          </p:nvSpPr>
          <p:spPr bwMode="auto">
            <a:xfrm>
              <a:off x="9965473" y="2634915"/>
              <a:ext cx="365760" cy="883073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cs typeface="Arial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A59E272-CBC5-43B7-8167-09E049B47FA8}"/>
                </a:ext>
              </a:extLst>
            </p:cNvPr>
            <p:cNvSpPr/>
            <p:nvPr/>
          </p:nvSpPr>
          <p:spPr bwMode="auto">
            <a:xfrm>
              <a:off x="10547244" y="2155617"/>
              <a:ext cx="365760" cy="911465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cs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67E6654-DC75-4E51-9BCB-DB294DA4F2CF}"/>
                </a:ext>
              </a:extLst>
            </p:cNvPr>
            <p:cNvSpPr/>
            <p:nvPr/>
          </p:nvSpPr>
          <p:spPr bwMode="auto">
            <a:xfrm>
              <a:off x="11152868" y="2927118"/>
              <a:ext cx="365760" cy="786384"/>
            </a:xfrm>
            <a:prstGeom prst="rect">
              <a:avLst/>
            </a:prstGeom>
            <a:grpFill/>
            <a:ln>
              <a:headEnd type="none" w="med" len="med"/>
              <a:tailEnd type="none" w="med" len="med"/>
            </a:ln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cs typeface="Arial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7114C339-2C1A-43EC-81EA-010039EA4001}"/>
              </a:ext>
            </a:extLst>
          </p:cNvPr>
          <p:cNvSpPr txBox="1"/>
          <p:nvPr/>
        </p:nvSpPr>
        <p:spPr>
          <a:xfrm>
            <a:off x="7961316" y="1462988"/>
            <a:ext cx="3363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EFFFE">
                    <a:lumMod val="50000"/>
                  </a:srgbClr>
                </a:solidFill>
                <a:effectLst/>
                <a:uLnTx/>
                <a:uFillTx/>
                <a:latin typeface="Calibri"/>
                <a:cs typeface="Arial"/>
              </a:rPr>
              <a:t>Demands must drop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3043E20F-BA54-407E-82A9-8E370CA2C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962" y="5929005"/>
            <a:ext cx="7832524" cy="46995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36073A4F-C922-4C06-8FDD-F6ED589F69F9}"/>
              </a:ext>
            </a:extLst>
          </p:cNvPr>
          <p:cNvSpPr txBox="1"/>
          <p:nvPr/>
        </p:nvSpPr>
        <p:spPr>
          <a:xfrm>
            <a:off x="5987542" y="1495583"/>
            <a:ext cx="1609928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     Projected     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FECBE432-E9AE-40A0-8E08-31E2350297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996" y="735138"/>
            <a:ext cx="2356638" cy="178594"/>
          </a:xfrm>
        </p:spPr>
        <p:txBody>
          <a:bodyPr/>
          <a:lstStyle/>
          <a:p>
            <a:r>
              <a:rPr lang="en-US"/>
              <a:t>Water Shortage Emergency</a:t>
            </a:r>
          </a:p>
        </p:txBody>
      </p:sp>
    </p:spTree>
    <p:extLst>
      <p:ext uri="{BB962C8B-B14F-4D97-AF65-F5344CB8AC3E}">
        <p14:creationId xmlns:p14="http://schemas.microsoft.com/office/powerpoint/2010/main" val="15406411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4E418E-3D03-4A6B-B570-377AA6C08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131" y="904523"/>
            <a:ext cx="3908869" cy="2524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4D920B-49FB-4564-AEF5-2ED2B697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205" y="677202"/>
            <a:ext cx="2712234" cy="1785104"/>
          </a:xfrm>
        </p:spPr>
        <p:txBody>
          <a:bodyPr/>
          <a:lstStyle/>
          <a:p>
            <a:r>
              <a:rPr lang="en-US"/>
              <a:t>State Board Drought Emergency </a:t>
            </a:r>
            <a:r>
              <a:rPr lang="en-US">
                <a:solidFill>
                  <a:srgbClr val="FFB37D"/>
                </a:solidFill>
              </a:rPr>
              <a:t>Regulation</a:t>
            </a:r>
            <a:endParaRPr lang="en-US" sz="30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4E6FB28-B357-4B8A-AB85-82E044F0990A}"/>
              </a:ext>
            </a:extLst>
          </p:cNvPr>
          <p:cNvSpPr txBox="1">
            <a:spLocks/>
          </p:cNvSpPr>
          <p:nvPr/>
        </p:nvSpPr>
        <p:spPr>
          <a:xfrm>
            <a:off x="281205" y="2744141"/>
            <a:ext cx="2712234" cy="252447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None/>
              <a:defRPr sz="14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ta" panose="00000500000000000000" pitchFamily="2" charset="0"/>
                <a:ea typeface="Roboto" panose="02000000000000000000" pitchFamily="2" charset="0"/>
                <a:cs typeface="Arial"/>
              </a:rPr>
              <a:t>Executive Order N-7-22 directed the State Water Board to consider adopting an emergency regulation.</a:t>
            </a:r>
          </a:p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ata" panose="00000500000000000000" pitchFamily="2" charset="0"/>
              <a:ea typeface="Roboto" panose="02000000000000000000" pitchFamily="2" charset="0"/>
              <a:cs typeface="Arial"/>
            </a:endParaRPr>
          </a:p>
          <a:p>
            <a:pPr marL="0" marR="0" lvl="0" indent="0" algn="r" defTabSz="68577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ata" panose="00000500000000000000" pitchFamily="2" charset="0"/>
                <a:ea typeface="Roboto" panose="02000000000000000000" pitchFamily="2" charset="0"/>
                <a:cs typeface="Arial"/>
              </a:rPr>
              <a:t>On May 24, 2022 the State Water Board approved a regulation requiring urban water supplies to implement Level 2 demand reduction actions.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A0C25-70EB-46CC-985E-3A0140D057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8824" y="904523"/>
            <a:ext cx="5544324" cy="25244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1097C5-C13E-48D5-9867-1839C2ED9F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2394" y="3615989"/>
            <a:ext cx="6411220" cy="213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47358"/>
      </p:ext>
    </p:extLst>
  </p:cSld>
  <p:clrMapOvr>
    <a:masterClrMapping/>
  </p:clrMapOvr>
  <p:transition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21874-EF71-492C-B12C-BE45985F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30191"/>
            <a:ext cx="11176000" cy="569387"/>
          </a:xfrm>
        </p:spPr>
        <p:txBody>
          <a:bodyPr/>
          <a:lstStyle/>
          <a:p>
            <a:pPr algn="ctr"/>
            <a:r>
              <a:rPr lang="en-US" sz="4000"/>
              <a:t>Long Term Solutions Are Needed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313CB-FAD0-4D99-86E0-EA94C788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982" y="1445499"/>
            <a:ext cx="4380886" cy="31605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8926BF1-6C83-4D8F-BF2E-F24F3379F6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0451" y="1487488"/>
            <a:ext cx="5062538" cy="3117850"/>
            <a:chOff x="402" y="937"/>
            <a:chExt cx="3189" cy="1964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E68EB026-E46C-4458-A69C-9CE5FF3CAD5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2" y="937"/>
              <a:ext cx="3189" cy="19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54F05740-8D08-441C-A00C-A6918AAFC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" y="937"/>
              <a:ext cx="3195" cy="19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0F7E97C1-DC15-46C3-8C58-F39A5A35D66D}"/>
              </a:ext>
            </a:extLst>
          </p:cNvPr>
          <p:cNvSpPr/>
          <p:nvPr/>
        </p:nvSpPr>
        <p:spPr>
          <a:xfrm>
            <a:off x="628650" y="3866674"/>
            <a:ext cx="22365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  <a:p>
            <a:pPr marL="0" marR="4331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Lake Oroville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8C26701-A9CC-4A76-AD16-BD760E4D85F9}"/>
              </a:ext>
            </a:extLst>
          </p:cNvPr>
          <p:cNvSpPr/>
          <p:nvPr/>
        </p:nvSpPr>
        <p:spPr>
          <a:xfrm>
            <a:off x="6338171" y="3866674"/>
            <a:ext cx="20041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Arial"/>
            </a:endParaRPr>
          </a:p>
          <a:p>
            <a:pPr marL="0" marR="4597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 panose="020F0502020204030204" pitchFamily="34" charset="0"/>
                <a:cs typeface="Arial"/>
              </a:rPr>
              <a:t>Lake Mead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AA1DF42-2E5F-4659-AEA7-C9C34AEDC027}"/>
              </a:ext>
            </a:extLst>
          </p:cNvPr>
          <p:cNvSpPr txBox="1">
            <a:spLocks/>
          </p:cNvSpPr>
          <p:nvPr/>
        </p:nvSpPr>
        <p:spPr>
          <a:xfrm>
            <a:off x="1524000" y="4842115"/>
            <a:ext cx="9144000" cy="1655762"/>
          </a:xfrm>
          <a:prstGeom prst="rect">
            <a:avLst/>
          </a:prstGeom>
        </p:spPr>
        <p:txBody>
          <a:bodyPr/>
          <a:lstStyle>
            <a:lvl1pPr marL="347472" indent="-347472" algn="l" defTabSz="685772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32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7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This is more than drought. This is climate change</a:t>
            </a:r>
          </a:p>
        </p:txBody>
      </p:sp>
    </p:spTree>
    <p:extLst>
      <p:ext uri="{BB962C8B-B14F-4D97-AF65-F5344CB8AC3E}">
        <p14:creationId xmlns:p14="http://schemas.microsoft.com/office/powerpoint/2010/main" val="4247881218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44F94-C367-4E8E-993C-473C5FF35A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1683" y="2963171"/>
            <a:ext cx="9144000" cy="1235723"/>
          </a:xfrm>
        </p:spPr>
        <p:txBody>
          <a:bodyPr/>
          <a:lstStyle/>
          <a:p>
            <a:r>
              <a:rPr lang="en-US" sz="4400"/>
              <a:t>Planning for the future requires a One Water Approach</a:t>
            </a:r>
          </a:p>
        </p:txBody>
      </p:sp>
    </p:spTree>
    <p:extLst>
      <p:ext uri="{BB962C8B-B14F-4D97-AF65-F5344CB8AC3E}">
        <p14:creationId xmlns:p14="http://schemas.microsoft.com/office/powerpoint/2010/main" val="336646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A948F-89C7-294C-A971-8AF31972F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283" y="796467"/>
            <a:ext cx="10515600" cy="1325563"/>
          </a:xfrm>
        </p:spPr>
        <p:txBody>
          <a:bodyPr/>
          <a:lstStyle/>
          <a:p>
            <a:r>
              <a:rPr lang="en-US" dirty="0"/>
              <a:t>How to Ask A Question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FC57D-C509-DE45-A511-893A01B337FF}"/>
              </a:ext>
            </a:extLst>
          </p:cNvPr>
          <p:cNvSpPr txBox="1"/>
          <p:nvPr/>
        </p:nvSpPr>
        <p:spPr>
          <a:xfrm>
            <a:off x="1364342" y="3988018"/>
            <a:ext cx="6375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On the bottom of your screen, click “Q&amp;A”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0C0DCC-FF8C-D74E-AE00-D33B00DC7236}"/>
              </a:ext>
            </a:extLst>
          </p:cNvPr>
          <p:cNvSpPr txBox="1">
            <a:spLocks/>
          </p:cNvSpPr>
          <p:nvPr/>
        </p:nvSpPr>
        <p:spPr>
          <a:xfrm>
            <a:off x="769722" y="4096366"/>
            <a:ext cx="10388600" cy="3436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 dirty="0"/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5B26E365-3D4B-DB44-86B8-CF030D297709}"/>
              </a:ext>
            </a:extLst>
          </p:cNvPr>
          <p:cNvSpPr/>
          <p:nvPr/>
        </p:nvSpPr>
        <p:spPr>
          <a:xfrm>
            <a:off x="8173572" y="3622258"/>
            <a:ext cx="850392" cy="731520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11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64E8DF5-8BA3-CA4B-9C30-909C478BA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5033" y="2689264"/>
            <a:ext cx="385789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74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52400"/>
            <a:ext cx="8763000" cy="1219200"/>
          </a:xfrm>
        </p:spPr>
        <p:txBody>
          <a:bodyPr anchor="t">
            <a:normAutofit/>
          </a:bodyPr>
          <a:lstStyle/>
          <a:p>
            <a:pPr algn="ctr"/>
            <a:r>
              <a:rPr lang="en-US" sz="4400">
                <a:solidFill>
                  <a:schemeClr val="tx1"/>
                </a:solidFill>
              </a:rPr>
              <a:t>Water Resources Are Connected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897" y="733662"/>
            <a:ext cx="6418207" cy="57763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45772" y="6532210"/>
            <a:ext cx="670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 pitchFamily="34" charset="0"/>
              </a:rPr>
              <a:t>Source: CDWR Fact Sheet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018322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25736" y="5893506"/>
            <a:ext cx="644728" cy="230832"/>
          </a:xfrm>
          <a:prstGeom prst="rect">
            <a:avLst/>
          </a:prstGeom>
          <a:noFill/>
          <a:effectLst>
            <a:softEdge rad="3175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1C2140"/>
                </a:solidFill>
                <a:effectLst/>
                <a:uLnTx/>
                <a:uFillTx/>
                <a:latin typeface="Calibri"/>
                <a:cs typeface="Arial"/>
              </a:rPr>
              <a:t>WILDFIRE</a:t>
            </a:r>
          </a:p>
        </p:txBody>
      </p:sp>
    </p:spTree>
    <p:extLst>
      <p:ext uri="{BB962C8B-B14F-4D97-AF65-F5344CB8AC3E}">
        <p14:creationId xmlns:p14="http://schemas.microsoft.com/office/powerpoint/2010/main" val="39548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2ECF-3E73-4509-8CB0-16383E9EB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974" y="3201245"/>
            <a:ext cx="11176000" cy="898708"/>
          </a:xfrm>
        </p:spPr>
        <p:txBody>
          <a:bodyPr/>
          <a:lstStyle/>
          <a:p>
            <a:pPr algn="ctr"/>
            <a:r>
              <a:rPr lang="en-US"/>
              <a:t>Metropolitan’s One Water</a:t>
            </a:r>
            <a:br>
              <a:rPr lang="en-US"/>
            </a:br>
            <a:r>
              <a:rPr lang="en-US"/>
              <a:t>Initiative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DF222D-5EEE-44D4-8FED-E54272E2E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93" y="553915"/>
            <a:ext cx="10144370" cy="570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48614"/>
      </p:ext>
    </p:extLst>
  </p:cSld>
  <p:clrMapOvr>
    <a:masterClrMapping/>
  </p:clrMapOvr>
  <p:transition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62DF-3E8A-4320-9DCD-7229A6AC8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973266"/>
            <a:ext cx="2356634" cy="1785104"/>
          </a:xfrm>
        </p:spPr>
        <p:txBody>
          <a:bodyPr/>
          <a:lstStyle/>
          <a:p>
            <a:r>
              <a:rPr lang="en-US"/>
              <a:t>Two</a:t>
            </a:r>
            <a:br>
              <a:rPr lang="en-US"/>
            </a:br>
            <a:r>
              <a:rPr lang="en-US"/>
              <a:t>Waters</a:t>
            </a:r>
            <a:br>
              <a:rPr lang="en-US"/>
            </a:br>
            <a:r>
              <a:rPr lang="en-US"/>
              <a:t>Reigned for</a:t>
            </a:r>
            <a:br>
              <a:rPr lang="en-US"/>
            </a:br>
            <a:r>
              <a:rPr lang="en-US"/>
              <a:t>a Century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C83B2E-D2E8-4810-B1DE-801C8E6883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Two Waters Established in Legislation…</a:t>
            </a:r>
            <a:br>
              <a:rPr lang="en-US"/>
            </a:b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C5531E-D3F9-4E50-97D4-CAEFFEE11065}"/>
              </a:ext>
            </a:extLst>
          </p:cNvPr>
          <p:cNvSpPr txBox="1"/>
          <p:nvPr/>
        </p:nvSpPr>
        <p:spPr>
          <a:xfrm>
            <a:off x="3918829" y="4623741"/>
            <a:ext cx="3307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Clean Water Act 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(1972)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9EBC61-A00E-43A9-9181-73B7A28086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781" y="2156862"/>
            <a:ext cx="3260025" cy="2499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7E3BD-E17B-4532-93E7-E2A879F73F03}"/>
              </a:ext>
            </a:extLst>
          </p:cNvPr>
          <p:cNvSpPr txBox="1"/>
          <p:nvPr/>
        </p:nvSpPr>
        <p:spPr>
          <a:xfrm>
            <a:off x="7584450" y="4623741"/>
            <a:ext cx="3307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Safe Drinking Water Act (1974)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D18B145-CEE7-4E8E-94C0-0C82702904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46454" y="2156862"/>
            <a:ext cx="3231921" cy="2499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976532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28600"/>
            <a:ext cx="12192000" cy="1219200"/>
          </a:xfrm>
        </p:spPr>
        <p:txBody>
          <a:bodyPr anchor="t">
            <a:normAutofit/>
          </a:bodyPr>
          <a:lstStyle/>
          <a:p>
            <a:pPr algn="ctr"/>
            <a:r>
              <a:rPr lang="en-US" sz="4800">
                <a:solidFill>
                  <a:schemeClr val="tx1"/>
                </a:solidFill>
              </a:rPr>
              <a:t>Integrating One Water into Planning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38796" y="1509296"/>
            <a:ext cx="8229600" cy="4288077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Integrated Water Resources Plan</a:t>
            </a:r>
          </a:p>
          <a:p>
            <a:pPr marL="640080" marR="0" lvl="1" indent="-2468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85000"/>
              <a:buFont typeface="Wingdings 2"/>
              <a:buChar char="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Builds climate uncertainty into planning approach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95000"/>
              <a:buFont typeface="Wingdings 2"/>
              <a:buChar char=""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Arial"/>
              </a:rPr>
              <a:t>One Water recognizes the value and integration of all water resources </a:t>
            </a:r>
          </a:p>
          <a:p>
            <a:pPr marL="393192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BD0D9"/>
              </a:buClr>
              <a:buSzPct val="85000"/>
              <a:buFont typeface="Wingdings 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7" name="Picture 6" descr="O:\Takeguchi\2015 IRP\Board\Historical Overview\Images\IRP1996Report_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3826908"/>
            <a:ext cx="2138916" cy="27665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O:\Takeguchi\2015 IRP\Board\Historical Overview\Images\2004 IRP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8808" y="3835929"/>
            <a:ext cx="2133294" cy="27607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O:\Takeguchi\2015 IRP\Board\Historical Overview\Images\IRP2010Report_Cov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3596" y="3835929"/>
            <a:ext cx="2123853" cy="27485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8939" y="3814162"/>
            <a:ext cx="2283262" cy="27629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46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CE739-AAE4-4BAD-9FF4-668516FC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1973266"/>
            <a:ext cx="2356634" cy="1341906"/>
          </a:xfrm>
        </p:spPr>
        <p:txBody>
          <a:bodyPr/>
          <a:lstStyle/>
          <a:p>
            <a:br>
              <a:rPr lang="en-US"/>
            </a:br>
            <a:br>
              <a:rPr lang="en-US"/>
            </a:br>
            <a:r>
              <a:rPr lang="en-US"/>
              <a:t>Definition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26917DA-3C71-4CC2-8BCD-E6149F1A19A1}"/>
              </a:ext>
            </a:extLst>
          </p:cNvPr>
          <p:cNvGrpSpPr/>
          <p:nvPr/>
        </p:nvGrpSpPr>
        <p:grpSpPr>
          <a:xfrm>
            <a:off x="3551068" y="582116"/>
            <a:ext cx="8058148" cy="2062103"/>
            <a:chOff x="3771901" y="3790950"/>
            <a:chExt cx="8058148" cy="20621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FC27A44-EAAF-4ECB-BAE5-6E3E062C1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901" y="4178315"/>
              <a:ext cx="2285999" cy="120014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F3A9D33-A09D-40DB-A40F-0C33CCB29384}"/>
                </a:ext>
              </a:extLst>
            </p:cNvPr>
            <p:cNvSpPr txBox="1"/>
            <p:nvPr/>
          </p:nvSpPr>
          <p:spPr>
            <a:xfrm>
              <a:off x="6488906" y="3790950"/>
              <a:ext cx="534114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cs typeface="Arial"/>
                </a:rPr>
                <a:t>“An integrated planning and implementation approach to managing finite water resources for long-term resilience and reliability, 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cs typeface="Arial"/>
                </a:rPr>
                <a:t>meeting both community and ecosystem needs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EFFFE"/>
                  </a:solidFill>
                  <a:effectLst/>
                  <a:uLnTx/>
                  <a:uFillTx/>
                  <a:latin typeface="Calibri"/>
                  <a:cs typeface="Arial"/>
                </a:rPr>
                <a:t>.”</a:t>
              </a:r>
            </a:p>
          </p:txBody>
        </p:sp>
      </p:grp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2ECB487-38EA-4AE4-8C44-2B8307EE9108}"/>
              </a:ext>
            </a:extLst>
          </p:cNvPr>
          <p:cNvSpPr txBox="1">
            <a:spLocks/>
          </p:cNvSpPr>
          <p:nvPr/>
        </p:nvSpPr>
        <p:spPr>
          <a:xfrm>
            <a:off x="6584648" y="5363896"/>
            <a:ext cx="4940601" cy="79930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772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None/>
              <a:defRPr sz="1400" b="0" i="0" kern="120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94944" indent="-347472" algn="l" defTabSz="685772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32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2pPr>
            <a:lvl3pPr marL="1028700" indent="-350838" algn="l" defTabSz="685772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3pPr>
            <a:lvl4pPr marL="1389888" indent="-347472" algn="l" defTabSz="685772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lang="en-US" sz="2800" b="0" i="0" kern="1200" smtClean="0">
                <a:solidFill>
                  <a:srgbClr val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4pPr>
            <a:lvl5pPr marL="1456135" indent="-252413" algn="l" defTabSz="685772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4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87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61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47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34" indent="-171443" algn="l" defTabSz="68577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7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A8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0" marR="0" lvl="0" indent="0" algn="l" defTabSz="68577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A8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0" marR="0" lvl="0" indent="0" algn="l" defTabSz="68577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A8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Paulson et al. (2017)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018242-DAD4-4F91-9C24-BC34F84222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84" y="1153343"/>
            <a:ext cx="2420322" cy="13778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342B838-C1A7-40EA-82BE-972BCC00D415}"/>
              </a:ext>
            </a:extLst>
          </p:cNvPr>
          <p:cNvGrpSpPr/>
          <p:nvPr/>
        </p:nvGrpSpPr>
        <p:grpSpPr>
          <a:xfrm>
            <a:off x="4086462" y="3429000"/>
            <a:ext cx="6994912" cy="2062104"/>
            <a:chOff x="3627120" y="822960"/>
            <a:chExt cx="8202929" cy="2606040"/>
          </a:xfrm>
          <a:solidFill>
            <a:schemeClr val="accent3">
              <a:lumMod val="75000"/>
            </a:schemeClr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61D3A04-6421-4D4C-9B61-2D2D0DF71FF3}"/>
                </a:ext>
              </a:extLst>
            </p:cNvPr>
            <p:cNvSpPr/>
            <p:nvPr/>
          </p:nvSpPr>
          <p:spPr bwMode="auto">
            <a:xfrm>
              <a:off x="3627120" y="822960"/>
              <a:ext cx="8202929" cy="2606040"/>
            </a:xfrm>
            <a:prstGeom prst="roundRect">
              <a:avLst/>
            </a:prstGeom>
            <a:grpFill/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099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" pitchFamily="34" charset="0"/>
                <a:cs typeface="Arial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E6E6485-0C29-4CA5-8F0C-5496ECE78253}"/>
                </a:ext>
              </a:extLst>
            </p:cNvPr>
            <p:cNvSpPr/>
            <p:nvPr/>
          </p:nvSpPr>
          <p:spPr>
            <a:xfrm>
              <a:off x="3779520" y="1156484"/>
              <a:ext cx="7898129" cy="206149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1C2140"/>
                  </a:solidFill>
                  <a:effectLst/>
                  <a:uLnTx/>
                  <a:uFillTx/>
                  <a:latin typeface="Prata" panose="00000500000000000000" pitchFamily="2" charset="0"/>
                  <a:cs typeface="Arial"/>
                </a:rPr>
                <a:t>The mission of the Metropolitan Water District of Southern California is to provide its service area with adequate and reliable supplies of high-quality water to meet present and future needs in an environmentally and economically responsible way.</a:t>
              </a: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C2140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0418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4" t="5385" r="10856" b="8188"/>
          <a:stretch/>
        </p:blipFill>
        <p:spPr>
          <a:xfrm>
            <a:off x="5139365" y="3773007"/>
            <a:ext cx="2081159" cy="2418857"/>
          </a:xfrm>
        </p:spPr>
      </p:pic>
      <p:pic>
        <p:nvPicPr>
          <p:cNvPr id="12" name="Picture Placeholder 11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838" y="1313825"/>
            <a:ext cx="3613250" cy="2297324"/>
          </a:xfrm>
        </p:spPr>
      </p:pic>
      <p:sp>
        <p:nvSpPr>
          <p:cNvPr id="25" name="TextBox 24"/>
          <p:cNvSpPr txBox="1"/>
          <p:nvPr/>
        </p:nvSpPr>
        <p:spPr>
          <a:xfrm>
            <a:off x="1637838" y="1313825"/>
            <a:ext cx="2819400" cy="671693"/>
          </a:xfrm>
          <a:prstGeom prst="rect">
            <a:avLst/>
          </a:prstGeom>
          <a:solidFill>
            <a:srgbClr val="BA4D01"/>
          </a:solidFill>
        </p:spPr>
        <p:txBody>
          <a:bodyPr wrap="square" lIns="38391" tIns="19194" rIns="38391" bIns="19194" rtlCol="0">
            <a:spAutoFit/>
          </a:bodyPr>
          <a:lstStyle/>
          <a:p>
            <a:pPr marL="0" marR="0" lvl="0" indent="0" algn="ctr" defTabSz="19195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Regional Integrated System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477837" y="3878367"/>
            <a:ext cx="1573025" cy="348976"/>
          </a:xfrm>
          <a:prstGeom prst="rect">
            <a:avLst/>
          </a:prstGeom>
          <a:noFill/>
        </p:spPr>
        <p:txBody>
          <a:bodyPr wrap="square" lIns="38391" tIns="19194" rIns="38391" bIns="19194" rtlCol="0">
            <a:spAutoFit/>
          </a:bodyPr>
          <a:lstStyle/>
          <a:p>
            <a:pPr marL="0" marR="0" lvl="0" indent="0" algn="ctr" defTabSz="19195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ileron Heavy"/>
                <a:cs typeface="Arial"/>
              </a:rPr>
              <a:t>Flexible System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ileron Heavy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315200" y="3429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5" t="9337" r="3970" b="8431"/>
          <a:stretch/>
        </p:blipFill>
        <p:spPr>
          <a:xfrm>
            <a:off x="5242516" y="1332699"/>
            <a:ext cx="1986855" cy="241885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8FD7A-3E62-43BB-957C-4F665A7B8324}" type="slidenum">
              <a:rPr kumimoji="0" lang="id-ID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cs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30" name="Picture Placeholder 29">
            <a:extLst>
              <a:ext uri="{FF2B5EF4-FFF2-40B4-BE49-F238E27FC236}">
                <a16:creationId xmlns:a16="http://schemas.microsoft.com/office/drawing/2014/main" id="{2FC9A18E-A80C-4400-980B-FAC288F604B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4" r="8284"/>
          <a:stretch>
            <a:fillRect/>
          </a:stretch>
        </p:blipFill>
        <p:spPr>
          <a:xfrm>
            <a:off x="7143542" y="1291226"/>
            <a:ext cx="3099540" cy="2507108"/>
          </a:xfrm>
        </p:spPr>
      </p:pic>
      <p:sp>
        <p:nvSpPr>
          <p:cNvPr id="24" name="TextBox 23"/>
          <p:cNvSpPr txBox="1"/>
          <p:nvPr/>
        </p:nvSpPr>
        <p:spPr>
          <a:xfrm>
            <a:off x="7683369" y="1334242"/>
            <a:ext cx="2570308" cy="339294"/>
          </a:xfrm>
          <a:prstGeom prst="rect">
            <a:avLst/>
          </a:prstGeom>
          <a:solidFill>
            <a:srgbClr val="BA4D01"/>
          </a:solidFill>
        </p:spPr>
        <p:txBody>
          <a:bodyPr wrap="square" lIns="38391" tIns="19194" rIns="38391" bIns="19194" rtlCol="0">
            <a:spAutoFit/>
          </a:bodyPr>
          <a:lstStyle>
            <a:defPPr>
              <a:defRPr lang="en-US"/>
            </a:defPPr>
            <a:lvl1pPr algn="ctr" defTabSz="191951">
              <a:lnSpc>
                <a:spcPct val="120000"/>
              </a:lnSpc>
              <a:defRPr sz="1600" b="1">
                <a:solidFill>
                  <a:prstClr val="white"/>
                </a:solidFill>
                <a:latin typeface="Century Gothic" panose="020B0502020202020204" pitchFamily="34" charset="0"/>
              </a:defRPr>
            </a:lvl1pPr>
          </a:lstStyle>
          <a:p>
            <a:pPr marL="0" marR="0" lvl="0" indent="0" algn="ctr" defTabSz="19195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New Local Supplies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  <p:pic>
        <p:nvPicPr>
          <p:cNvPr id="39" name="Picture Placeholder 38" descr="A picture containing bottle, vessel, empty&#10;&#10;Description automatically generated">
            <a:extLst>
              <a:ext uri="{FF2B5EF4-FFF2-40B4-BE49-F238E27FC236}">
                <a16:creationId xmlns:a16="http://schemas.microsoft.com/office/drawing/2014/main" id="{F4E52CE2-1CBC-4886-A36B-3F04536BEEC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" b="2974"/>
          <a:stretch>
            <a:fillRect/>
          </a:stretch>
        </p:blipFill>
        <p:spPr>
          <a:xfrm>
            <a:off x="7122351" y="3768449"/>
            <a:ext cx="3161057" cy="23830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596" y="3565152"/>
            <a:ext cx="3606323" cy="2586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52619" y="5803390"/>
            <a:ext cx="2804619" cy="339294"/>
          </a:xfrm>
          <a:prstGeom prst="rect">
            <a:avLst/>
          </a:prstGeom>
          <a:solidFill>
            <a:srgbClr val="BA4D01"/>
          </a:solidFill>
        </p:spPr>
        <p:txBody>
          <a:bodyPr wrap="square" lIns="38391" tIns="19194" rIns="38391" bIns="19194" rtlCol="0">
            <a:spAutoFit/>
          </a:bodyPr>
          <a:lstStyle/>
          <a:p>
            <a:pPr marL="0" marR="0" lvl="0" indent="0" algn="ctr" defTabSz="19195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Cooperative Structure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32946" y="5852570"/>
            <a:ext cx="3120731" cy="339294"/>
          </a:xfrm>
          <a:prstGeom prst="rect">
            <a:avLst/>
          </a:prstGeom>
          <a:solidFill>
            <a:srgbClr val="BA4D01"/>
          </a:solidFill>
        </p:spPr>
        <p:txBody>
          <a:bodyPr wrap="square" lIns="38391" tIns="19194" rIns="38391" bIns="19194" rtlCol="0">
            <a:spAutoFit/>
          </a:bodyPr>
          <a:lstStyle/>
          <a:p>
            <a:pPr marL="0" marR="0" lvl="0" indent="0" algn="ctr" defTabSz="191951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Cutting </a:t>
            </a:r>
            <a:r>
              <a:rPr kumimoji="0" lang="en-US" sz="18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EdgeTechnology</a:t>
            </a: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61F435D-30E1-41B1-B2CF-9D58F20C66BF}"/>
              </a:ext>
            </a:extLst>
          </p:cNvPr>
          <p:cNvSpPr txBox="1">
            <a:spLocks/>
          </p:cNvSpPr>
          <p:nvPr/>
        </p:nvSpPr>
        <p:spPr>
          <a:xfrm>
            <a:off x="508000" y="230191"/>
            <a:ext cx="11176000" cy="455509"/>
          </a:xfrm>
          <a:prstGeom prst="rect">
            <a:avLst/>
          </a:prstGeom>
        </p:spPr>
        <p:txBody>
          <a:bodyPr/>
          <a:lstStyle>
            <a:lvl1pPr algn="l" defTabSz="6857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13" smtClean="0">
                <a:ln w="3175">
                  <a:noFill/>
                </a:ln>
                <a:solidFill>
                  <a:srgbClr val="EDEDED"/>
                </a:solidFill>
                <a:effectLst/>
                <a:latin typeface="Prata" pitchFamily="2" charset="77"/>
                <a:ea typeface="+mn-ea"/>
                <a:cs typeface="Arial"/>
              </a:defRPr>
            </a:lvl1pPr>
          </a:lstStyle>
          <a:p>
            <a:pPr marL="0" marR="0" lvl="0" indent="0" algn="l" defTabSz="6857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13" normalizeH="0" baseline="0" noProof="0">
                <a:ln w="3175">
                  <a:noFill/>
                </a:ln>
                <a:solidFill>
                  <a:srgbClr val="EDEDED"/>
                </a:solidFill>
                <a:effectLst/>
                <a:uLnTx/>
                <a:uFillTx/>
                <a:latin typeface="Prata" pitchFamily="2" charset="77"/>
                <a:cs typeface="Arial"/>
              </a:rPr>
              <a:t>Metropolitan is positioned to lead One Water</a:t>
            </a:r>
          </a:p>
        </p:txBody>
      </p:sp>
    </p:spTree>
    <p:extLst>
      <p:ext uri="{BB962C8B-B14F-4D97-AF65-F5344CB8AC3E}">
        <p14:creationId xmlns:p14="http://schemas.microsoft.com/office/powerpoint/2010/main" val="195361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51080-3FE0-4C67-ADE1-CD5FD04F8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07" y="3241344"/>
            <a:ext cx="2356634" cy="898708"/>
          </a:xfrm>
        </p:spPr>
        <p:txBody>
          <a:bodyPr/>
          <a:lstStyle/>
          <a:p>
            <a:r>
              <a:rPr lang="en-US"/>
              <a:t>Building the 4</a:t>
            </a:r>
            <a:r>
              <a:rPr lang="en-US" baseline="30000"/>
              <a:t>th</a:t>
            </a:r>
            <a:r>
              <a:rPr lang="en-US"/>
              <a:t> Aqueduct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E2E1C37-BA7E-4C75-8C5C-EE574C459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07" y="1377080"/>
            <a:ext cx="2420322" cy="1377815"/>
          </a:xfrm>
          <a:prstGeom prst="rect">
            <a:avLst/>
          </a:prstGeom>
        </p:spPr>
      </p:pic>
      <p:pic>
        <p:nvPicPr>
          <p:cNvPr id="13" name="Picture 12" descr="A picture containing sky, road, outdoor, mountain&#10;&#10;Description automatically generated">
            <a:extLst>
              <a:ext uri="{FF2B5EF4-FFF2-40B4-BE49-F238E27FC236}">
                <a16:creationId xmlns:a16="http://schemas.microsoft.com/office/drawing/2014/main" id="{FEBF1B0F-437E-4D6B-99AE-EE249D9B55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563" y="4046468"/>
            <a:ext cx="3903340" cy="219562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CC82E6-0186-422E-9732-CB104291E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365" y="2065987"/>
            <a:ext cx="3651885" cy="29645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C958FA6-CD7C-40F3-A92D-DACCC3288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1295" y="1117404"/>
            <a:ext cx="3262779" cy="24308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1CA9EE-AA9B-4BFF-ADAF-0AEE1F996C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78" y="313319"/>
            <a:ext cx="2420322" cy="312232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34071968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4E99-41C5-470E-A4C5-2B2D4AA2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7" y="2997105"/>
            <a:ext cx="2587232" cy="1785104"/>
          </a:xfrm>
        </p:spPr>
        <p:txBody>
          <a:bodyPr/>
          <a:lstStyle/>
          <a:p>
            <a:r>
              <a:rPr lang="en-US"/>
              <a:t>Regional</a:t>
            </a:r>
            <a:br>
              <a:rPr lang="en-US"/>
            </a:br>
            <a:r>
              <a:rPr lang="en-US"/>
              <a:t>Recycled Water</a:t>
            </a:r>
            <a:br>
              <a:rPr lang="en-US"/>
            </a:br>
            <a:r>
              <a:rPr lang="en-US"/>
              <a:t>Program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52D0C6-8518-4E99-89E8-EBEA06E07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84" y="1153343"/>
            <a:ext cx="2420322" cy="13778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E3D078-A46C-437A-905E-B62A6389D97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851" y="2289613"/>
            <a:ext cx="6270308" cy="40744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6709D2-55E6-4DBA-8B14-929DB5C79D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1" r="211" b="729"/>
          <a:stretch/>
        </p:blipFill>
        <p:spPr>
          <a:xfrm>
            <a:off x="3594925" y="179129"/>
            <a:ext cx="5082989" cy="1948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177FFF6F-AAA8-4649-816B-B3EBFE8EB2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307" y="179129"/>
            <a:ext cx="2987490" cy="26787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4097376"/>
      </p:ext>
    </p:extLst>
  </p:cSld>
  <p:clrMapOvr>
    <a:masterClrMapping/>
  </p:clrMapOvr>
  <p:transition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4E99-41C5-470E-A4C5-2B2D4AA2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7" y="2997105"/>
            <a:ext cx="2587232" cy="898708"/>
          </a:xfrm>
        </p:spPr>
        <p:txBody>
          <a:bodyPr/>
          <a:lstStyle/>
          <a:p>
            <a:r>
              <a:rPr lang="en-US"/>
              <a:t>Expanding</a:t>
            </a:r>
            <a:br>
              <a:rPr lang="en-US"/>
            </a:br>
            <a:r>
              <a:rPr lang="en-US"/>
              <a:t>Storage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52D0C6-8518-4E99-89E8-EBEA06E07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84" y="1153343"/>
            <a:ext cx="2420322" cy="137781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86DA3309-CF2F-4F4C-91A0-E8B6D2C54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4372" y="581536"/>
            <a:ext cx="3647658" cy="44158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EFDDC4-4558-45B2-888A-A03136604E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145" y="1621808"/>
            <a:ext cx="3005588" cy="4548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A8B4F3-BBC9-4335-B76D-4F41C9DBD92F}"/>
              </a:ext>
            </a:extLst>
          </p:cNvPr>
          <p:cNvSpPr txBox="1"/>
          <p:nvPr/>
        </p:nvSpPr>
        <p:spPr>
          <a:xfrm>
            <a:off x="4394372" y="5117069"/>
            <a:ext cx="2567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Antelope Valley East Kern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Water Bank</a:t>
            </a:r>
          </a:p>
        </p:txBody>
      </p:sp>
    </p:spTree>
    <p:extLst>
      <p:ext uri="{BB962C8B-B14F-4D97-AF65-F5344CB8AC3E}">
        <p14:creationId xmlns:p14="http://schemas.microsoft.com/office/powerpoint/2010/main" val="3053661934"/>
      </p:ext>
    </p:extLst>
  </p:cSld>
  <p:clrMapOvr>
    <a:masterClrMapping/>
  </p:clrMapOvr>
  <p:transition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4E99-41C5-470E-A4C5-2B2D4AA2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7" y="2997105"/>
            <a:ext cx="2587232" cy="898708"/>
          </a:xfrm>
        </p:spPr>
        <p:txBody>
          <a:bodyPr/>
          <a:lstStyle/>
          <a:p>
            <a:r>
              <a:rPr lang="en-US"/>
              <a:t>Capturing</a:t>
            </a:r>
            <a:br>
              <a:rPr lang="en-US"/>
            </a:br>
            <a:r>
              <a:rPr lang="en-US"/>
              <a:t>Stormwater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52D0C6-8518-4E99-89E8-EBEA06E07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84" y="1153343"/>
            <a:ext cx="2420322" cy="1377815"/>
          </a:xfrm>
          <a:prstGeom prst="rect">
            <a:avLst/>
          </a:prstGeom>
        </p:spPr>
      </p:pic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A4762A54-017B-464D-889A-94E48074A73B}"/>
              </a:ext>
            </a:extLst>
          </p:cNvPr>
          <p:cNvSpPr txBox="1">
            <a:spLocks/>
          </p:cNvSpPr>
          <p:nvPr/>
        </p:nvSpPr>
        <p:spPr>
          <a:xfrm>
            <a:off x="10560396" y="6499356"/>
            <a:ext cx="709432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900" i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5/9/2022</a:t>
            </a:r>
          </a:p>
        </p:txBody>
      </p:sp>
      <p:sp>
        <p:nvSpPr>
          <p:cNvPr id="29" name="Slide Number Placeholder 4">
            <a:extLst>
              <a:ext uri="{FF2B5EF4-FFF2-40B4-BE49-F238E27FC236}">
                <a16:creationId xmlns:a16="http://schemas.microsoft.com/office/drawing/2014/main" id="{2AB5A070-90EA-4233-A2AE-4C02D0C3AC81}"/>
              </a:ext>
            </a:extLst>
          </p:cNvPr>
          <p:cNvSpPr txBox="1">
            <a:spLocks/>
          </p:cNvSpPr>
          <p:nvPr/>
        </p:nvSpPr>
        <p:spPr>
          <a:xfrm>
            <a:off x="11398166" y="6499356"/>
            <a:ext cx="625642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en-US" sz="900" i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6C79A2-B6D1-47DF-9D50-BDD8E91397CE}" type="slidenum">
              <a:rPr kumimoji="0" lang="en-US" sz="900" b="0" i="1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900" b="0" i="1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5815A07-54D0-4A54-83CC-9841C6EDE6C1}"/>
              </a:ext>
            </a:extLst>
          </p:cNvPr>
          <p:cNvSpPr txBox="1"/>
          <p:nvPr/>
        </p:nvSpPr>
        <p:spPr>
          <a:xfrm>
            <a:off x="3669607" y="3827366"/>
            <a:ext cx="3667542" cy="369332"/>
          </a:xfrm>
          <a:prstGeom prst="rect">
            <a:avLst/>
          </a:prstGeom>
          <a:solidFill>
            <a:schemeClr val="bg1">
              <a:lumMod val="75000"/>
              <a:lumOff val="2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West Basin MWD (City of Culver City)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D3457C-DE54-42AD-9940-B5D54CB216D3}"/>
              </a:ext>
            </a:extLst>
          </p:cNvPr>
          <p:cNvSpPr txBox="1"/>
          <p:nvPr/>
        </p:nvSpPr>
        <p:spPr>
          <a:xfrm>
            <a:off x="7792978" y="5856581"/>
            <a:ext cx="3962110" cy="369332"/>
          </a:xfrm>
          <a:prstGeom prst="rect">
            <a:avLst/>
          </a:prstGeom>
          <a:solidFill>
            <a:schemeClr val="bg1">
              <a:lumMod val="75000"/>
              <a:lumOff val="25000"/>
              <a:alpha val="6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Western MWD (Victoria Recharge Basin)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05B40E-6EEE-4D28-A953-63EB532181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845" t="23931" r="24520" b="11111"/>
          <a:stretch/>
        </p:blipFill>
        <p:spPr>
          <a:xfrm>
            <a:off x="3669607" y="1015256"/>
            <a:ext cx="3927725" cy="2779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860A39-7525-440C-82B3-124755A3A7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673" t="55332" r="32219" b="10427"/>
          <a:stretch/>
        </p:blipFill>
        <p:spPr>
          <a:xfrm>
            <a:off x="7792978" y="2899439"/>
            <a:ext cx="4161955" cy="29571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732372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CD0C1-0E41-6349-A3C9-6D76662A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269" y="647785"/>
            <a:ext cx="3727775" cy="794696"/>
          </a:xfrm>
        </p:spPr>
        <p:txBody>
          <a:bodyPr>
            <a:noAutofit/>
          </a:bodyPr>
          <a:lstStyle/>
          <a:p>
            <a:r>
              <a:rPr lang="en-US" sz="2200" dirty="0"/>
              <a:t>You can upvote </a:t>
            </a:r>
            <a:br>
              <a:rPr lang="en-US" sz="2200" dirty="0"/>
            </a:br>
            <a:r>
              <a:rPr lang="en-US" sz="2200" dirty="0"/>
              <a:t>by clicking </a:t>
            </a:r>
            <a:br>
              <a:rPr lang="en-US" sz="2200" dirty="0"/>
            </a:br>
            <a:r>
              <a:rPr lang="en-US" sz="2200" dirty="0"/>
              <a:t>“thumbs up” icon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CF6FA12-BE80-5946-AF40-44B92B4B5D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31822" y="604126"/>
            <a:ext cx="4406484" cy="106190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Type in question and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then click send</a:t>
            </a:r>
          </a:p>
        </p:txBody>
      </p:sp>
      <p:pic>
        <p:nvPicPr>
          <p:cNvPr id="2052" name="Picture 4" descr="Zoom web client – Zoom Help Center">
            <a:extLst>
              <a:ext uri="{FF2B5EF4-FFF2-40B4-BE49-F238E27FC236}">
                <a16:creationId xmlns:a16="http://schemas.microsoft.com/office/drawing/2014/main" id="{5150A307-F540-8F46-B762-BDAF658CB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24" y="1709767"/>
            <a:ext cx="4142319" cy="45305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E8B59-7D43-4348-82D0-CB57F8A0E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57" y="1709767"/>
            <a:ext cx="3306210" cy="45305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Graphic 24" descr="Badge Question Mark">
            <a:extLst>
              <a:ext uri="{FF2B5EF4-FFF2-40B4-BE49-F238E27FC236}">
                <a16:creationId xmlns:a16="http://schemas.microsoft.com/office/drawing/2014/main" id="{DBEFB950-F21D-C149-9419-456EADE86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758" y="621775"/>
            <a:ext cx="914400" cy="914400"/>
          </a:xfrm>
          <a:prstGeom prst="rect">
            <a:avLst/>
          </a:prstGeom>
        </p:spPr>
      </p:pic>
      <p:pic>
        <p:nvPicPr>
          <p:cNvPr id="27" name="Graphic 26" descr="Thumbs up sign">
            <a:extLst>
              <a:ext uri="{FF2B5EF4-FFF2-40B4-BE49-F238E27FC236}">
                <a16:creationId xmlns:a16="http://schemas.microsoft.com/office/drawing/2014/main" id="{295B0204-106D-9D4A-A32D-45BFC62186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9869" y="6135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390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24E99-41C5-470E-A4C5-2B2D4AA25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7" y="2997105"/>
            <a:ext cx="2587232" cy="1341906"/>
          </a:xfrm>
        </p:spPr>
        <p:txBody>
          <a:bodyPr/>
          <a:lstStyle/>
          <a:p>
            <a:r>
              <a:rPr lang="en-US"/>
              <a:t>Making the Most of </a:t>
            </a:r>
            <a:br>
              <a:rPr lang="en-US"/>
            </a:br>
            <a:r>
              <a:rPr lang="en-US"/>
              <a:t>Every Drop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52D0C6-8518-4E99-89E8-EBEA06E07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84" y="1153343"/>
            <a:ext cx="2420322" cy="1377815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35C9E52-9CB1-4C29-9EEF-539E12A0CD7D}"/>
              </a:ext>
            </a:extLst>
          </p:cNvPr>
          <p:cNvGraphicFramePr>
            <a:graphicFrameLocks/>
          </p:cNvGraphicFramePr>
          <p:nvPr/>
        </p:nvGraphicFramePr>
        <p:xfrm>
          <a:off x="3898233" y="603504"/>
          <a:ext cx="8056700" cy="5619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8" name="Picture 3">
            <a:extLst>
              <a:ext uri="{FF2B5EF4-FFF2-40B4-BE49-F238E27FC236}">
                <a16:creationId xmlns:a16="http://schemas.microsoft.com/office/drawing/2014/main" id="{A163FB7F-1E8C-4E03-BBEF-37304ED66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172" y="3113531"/>
            <a:ext cx="1482825" cy="1042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637243-C35D-49E7-94CD-DC8F098ADCA4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60" y="3507606"/>
            <a:ext cx="1405873" cy="10425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D6658B-207E-468F-AD61-5649E8C84F24}"/>
              </a:ext>
            </a:extLst>
          </p:cNvPr>
          <p:cNvSpPr txBox="1"/>
          <p:nvPr/>
        </p:nvSpPr>
        <p:spPr>
          <a:xfrm>
            <a:off x="5011022" y="2820048"/>
            <a:ext cx="1421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Turf Removal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752BC00-5B27-4280-9E85-B55DF1B544AF}"/>
              </a:ext>
            </a:extLst>
          </p:cNvPr>
          <p:cNvGrpSpPr/>
          <p:nvPr/>
        </p:nvGrpSpPr>
        <p:grpSpPr>
          <a:xfrm>
            <a:off x="7511811" y="3505666"/>
            <a:ext cx="1647923" cy="987162"/>
            <a:chOff x="107162" y="4945397"/>
            <a:chExt cx="2805496" cy="168058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90BCC37-A017-4E85-B1BA-4428DBA646F7}"/>
                </a:ext>
              </a:extLst>
            </p:cNvPr>
            <p:cNvGrpSpPr/>
            <p:nvPr/>
          </p:nvGrpSpPr>
          <p:grpSpPr>
            <a:xfrm>
              <a:off x="107162" y="4945397"/>
              <a:ext cx="2805496" cy="765704"/>
              <a:chOff x="547527" y="5013637"/>
              <a:chExt cx="2805496" cy="765704"/>
            </a:xfrm>
          </p:grpSpPr>
          <p:pic>
            <p:nvPicPr>
              <p:cNvPr id="20" name="Picture 3" descr="High-Efficiency Clothes Washers">
                <a:extLst>
                  <a:ext uri="{FF2B5EF4-FFF2-40B4-BE49-F238E27FC236}">
                    <a16:creationId xmlns:a16="http://schemas.microsoft.com/office/drawing/2014/main" id="{08F2FB7A-5C07-4AB0-8A7F-3C246CD086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7527" y="5013637"/>
                <a:ext cx="1059712" cy="735076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5" descr="High-Efficiency Toilets">
                <a:extLst>
                  <a:ext uri="{FF2B5EF4-FFF2-40B4-BE49-F238E27FC236}">
                    <a16:creationId xmlns:a16="http://schemas.microsoft.com/office/drawing/2014/main" id="{A3C910CA-EE78-464C-8CBB-05EED380C2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06744" y="5035515"/>
                <a:ext cx="1046279" cy="735076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7" descr="Weather-Based Irrigation Controllers">
                <a:extLst>
                  <a:ext uri="{FF2B5EF4-FFF2-40B4-BE49-F238E27FC236}">
                    <a16:creationId xmlns:a16="http://schemas.microsoft.com/office/drawing/2014/main" id="{9989A3BC-FBAE-4020-8781-6ECAAB9937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26216" y="5254287"/>
                <a:ext cx="1024135" cy="525054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AACD7BC-7555-4363-9CEA-A61511F5EA2A}"/>
                </a:ext>
              </a:extLst>
            </p:cNvPr>
            <p:cNvGrpSpPr/>
            <p:nvPr/>
          </p:nvGrpSpPr>
          <p:grpSpPr>
            <a:xfrm>
              <a:off x="107162" y="5785897"/>
              <a:ext cx="2741374" cy="840087"/>
              <a:chOff x="3109673" y="4969883"/>
              <a:chExt cx="2741374" cy="840087"/>
            </a:xfrm>
          </p:grpSpPr>
          <p:pic>
            <p:nvPicPr>
              <p:cNvPr id="17" name="Picture 16" descr="Rotating Sprinkler Nozzles">
                <a:extLst>
                  <a:ext uri="{FF2B5EF4-FFF2-40B4-BE49-F238E27FC236}">
                    <a16:creationId xmlns:a16="http://schemas.microsoft.com/office/drawing/2014/main" id="{AD79768B-FDB5-4077-B0DD-47F9AC2422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9673" y="4969883"/>
                <a:ext cx="1106067" cy="840087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1" descr="Rain Barrels">
                <a:extLst>
                  <a:ext uri="{FF2B5EF4-FFF2-40B4-BE49-F238E27FC236}">
                    <a16:creationId xmlns:a16="http://schemas.microsoft.com/office/drawing/2014/main" id="{6351D972-1FC2-4F29-BADB-AE49A24B28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00820" y="5035515"/>
                <a:ext cx="1046279" cy="735076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3" descr="Soil Moisture Sensor System">
                <a:extLst>
                  <a:ext uri="{FF2B5EF4-FFF2-40B4-BE49-F238E27FC236}">
                    <a16:creationId xmlns:a16="http://schemas.microsoft.com/office/drawing/2014/main" id="{BF655491-9748-43D5-A938-B6C387F356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5533" y="5123024"/>
                <a:ext cx="1005514" cy="630065"/>
              </a:xfrm>
              <a:prstGeom prst="rect">
                <a:avLst/>
              </a:prstGeom>
              <a:noFill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AFADE94-31F6-4EB3-8368-2E1FA31B1502}"/>
              </a:ext>
            </a:extLst>
          </p:cNvPr>
          <p:cNvSpPr txBox="1"/>
          <p:nvPr/>
        </p:nvSpPr>
        <p:spPr>
          <a:xfrm>
            <a:off x="7269129" y="3113368"/>
            <a:ext cx="1421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Device Rebates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4" name="Picture 13">
            <a:extLst>
              <a:ext uri="{FF2B5EF4-FFF2-40B4-BE49-F238E27FC236}">
                <a16:creationId xmlns:a16="http://schemas.microsoft.com/office/drawing/2014/main" id="{95F1AAB7-28DE-4D8F-B0D7-B00460B69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15" y="1050606"/>
            <a:ext cx="4109926" cy="438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576254-AF82-49D8-8F4C-67A8C65DE184}"/>
              </a:ext>
            </a:extLst>
          </p:cNvPr>
          <p:cNvSpPr txBox="1"/>
          <p:nvPr/>
        </p:nvSpPr>
        <p:spPr>
          <a:xfrm>
            <a:off x="7878734" y="779275"/>
            <a:ext cx="1998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Outreach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6" name="Picture 5">
            <a:extLst>
              <a:ext uri="{FF2B5EF4-FFF2-40B4-BE49-F238E27FC236}">
                <a16:creationId xmlns:a16="http://schemas.microsoft.com/office/drawing/2014/main" id="{A9C5D9AE-F032-4C3D-A3F1-6FA67A194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350" y="3533891"/>
            <a:ext cx="1372096" cy="9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60AB37F-15C3-4FA9-B8CB-C3311791CC7B}"/>
              </a:ext>
            </a:extLst>
          </p:cNvPr>
          <p:cNvSpPr txBox="1"/>
          <p:nvPr/>
        </p:nvSpPr>
        <p:spPr>
          <a:xfrm>
            <a:off x="9147784" y="3252294"/>
            <a:ext cx="1421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Education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28" name="Picture 2" descr="Codes and Regulations Louisville KY | Fast Cash House Buyers, LLC">
            <a:extLst>
              <a:ext uri="{FF2B5EF4-FFF2-40B4-BE49-F238E27FC236}">
                <a16:creationId xmlns:a16="http://schemas.microsoft.com/office/drawing/2014/main" id="{9F92C0F9-7F3A-4F93-97C5-9FCBAB091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2881" y="3591862"/>
            <a:ext cx="720772" cy="900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E161D22-D628-49EB-888A-204F3D052AB4}"/>
              </a:ext>
            </a:extLst>
          </p:cNvPr>
          <p:cNvSpPr txBox="1"/>
          <p:nvPr/>
        </p:nvSpPr>
        <p:spPr>
          <a:xfrm>
            <a:off x="10551383" y="3228772"/>
            <a:ext cx="14214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EFFFE"/>
                </a:solidFill>
                <a:effectLst/>
                <a:uLnTx/>
                <a:uFillTx/>
                <a:latin typeface="Calibri"/>
                <a:cs typeface="Arial"/>
              </a:rPr>
              <a:t>Codes &amp; Regs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FEFFFE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51024496"/>
      </p:ext>
    </p:extLst>
  </p:cSld>
  <p:clrMapOvr>
    <a:masterClrMapping/>
  </p:clrMapOvr>
  <p:transition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D680340-13AD-45D2-8C1F-9B7FC20C5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7"/>
          <a:stretch/>
        </p:blipFill>
        <p:spPr>
          <a:xfrm>
            <a:off x="0" y="32870"/>
            <a:ext cx="4335461" cy="3462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39CC4-DB2B-4738-9FBA-50852BEDFA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7" r="6253" b="3022"/>
          <a:stretch/>
        </p:blipFill>
        <p:spPr>
          <a:xfrm>
            <a:off x="3826931" y="0"/>
            <a:ext cx="4335461" cy="3474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4CCCD4-B3C9-4916-8EB0-7E6B31A2F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393" y="0"/>
            <a:ext cx="402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CBCDD-929E-4159-A48F-8C979C2E92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1999" b="21999"/>
          <a:stretch/>
        </p:blipFill>
        <p:spPr>
          <a:xfrm>
            <a:off x="3826933" y="2527034"/>
            <a:ext cx="4335459" cy="43309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2351CE-BB54-4DB4-ACAE-9D36EE9B79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37"/>
          <a:stretch/>
        </p:blipFill>
        <p:spPr>
          <a:xfrm>
            <a:off x="-1" y="3474720"/>
            <a:ext cx="3826933" cy="33832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1580BB4-424E-46CE-9905-F9A228BBBE9B}"/>
              </a:ext>
            </a:extLst>
          </p:cNvPr>
          <p:cNvSpPr/>
          <p:nvPr/>
        </p:nvSpPr>
        <p:spPr bwMode="auto">
          <a:xfrm>
            <a:off x="0" y="16435"/>
            <a:ext cx="12192000" cy="6825130"/>
          </a:xfrm>
          <a:prstGeom prst="rect">
            <a:avLst/>
          </a:prstGeom>
          <a:solidFill>
            <a:srgbClr val="418AB3">
              <a:alpha val="25098"/>
            </a:srgbClr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marL="3931920" marR="0" lvl="8" indent="0" algn="l" defTabSz="91409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</a:rPr>
              <a:t>Integration</a:t>
            </a:r>
            <a:endParaRPr kumimoji="0" lang="en-US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cs typeface="Arial"/>
            </a:endParaRPr>
          </a:p>
          <a:p>
            <a:pPr marL="3931920" marR="0" lvl="8" indent="0" algn="l" defTabSz="91409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</a:rPr>
              <a:t>Innovation</a:t>
            </a:r>
          </a:p>
          <a:p>
            <a:pPr marL="3931920" marR="0" lvl="8" indent="0" algn="l" defTabSz="914099" rtl="0" eaLnBrk="1" fontAlgn="base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cs typeface="Arial"/>
              </a:rPr>
              <a:t>Inclusion</a:t>
            </a:r>
          </a:p>
        </p:txBody>
      </p:sp>
    </p:spTree>
    <p:extLst>
      <p:ext uri="{BB962C8B-B14F-4D97-AF65-F5344CB8AC3E}">
        <p14:creationId xmlns:p14="http://schemas.microsoft.com/office/powerpoint/2010/main" val="311300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7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logo&#10;&#10;Description automatically generated">
            <a:extLst>
              <a:ext uri="{FF2B5EF4-FFF2-40B4-BE49-F238E27FC236}">
                <a16:creationId xmlns:a16="http://schemas.microsoft.com/office/drawing/2014/main" id="{D0E9F78B-48B9-43D9-9092-FD2003808C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180" y="914400"/>
            <a:ext cx="6913640" cy="5029200"/>
          </a:xfrm>
        </p:spPr>
      </p:pic>
    </p:spTree>
    <p:extLst>
      <p:ext uri="{BB962C8B-B14F-4D97-AF65-F5344CB8AC3E}">
        <p14:creationId xmlns:p14="http://schemas.microsoft.com/office/powerpoint/2010/main" val="80465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336E9-367B-6949-B630-9340E7BA1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Question and Answer</a:t>
            </a:r>
          </a:p>
        </p:txBody>
      </p:sp>
      <p:pic>
        <p:nvPicPr>
          <p:cNvPr id="8" name="Content Placeholder 7" descr="Customer review">
            <a:extLst>
              <a:ext uri="{FF2B5EF4-FFF2-40B4-BE49-F238E27FC236}">
                <a16:creationId xmlns:a16="http://schemas.microsoft.com/office/drawing/2014/main" id="{24F1F4C2-A3EA-524D-B390-ED349C5B9F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1131842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A948F-89C7-294C-A971-8AF31972F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Ask a Question</a:t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4FC57D-C509-DE45-A511-893A01B337FF}"/>
              </a:ext>
            </a:extLst>
          </p:cNvPr>
          <p:cNvSpPr txBox="1"/>
          <p:nvPr/>
        </p:nvSpPr>
        <p:spPr>
          <a:xfrm>
            <a:off x="1725781" y="3958024"/>
            <a:ext cx="6447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Click “Q&amp;A” on the bottom of your screen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C0C0DCC-FF8C-D74E-AE00-D33B00DC7236}"/>
              </a:ext>
            </a:extLst>
          </p:cNvPr>
          <p:cNvSpPr txBox="1">
            <a:spLocks/>
          </p:cNvSpPr>
          <p:nvPr/>
        </p:nvSpPr>
        <p:spPr>
          <a:xfrm>
            <a:off x="769722" y="4096366"/>
            <a:ext cx="10388600" cy="34360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 dirty="0"/>
          </a:p>
        </p:txBody>
      </p:sp>
      <p:sp>
        <p:nvSpPr>
          <p:cNvPr id="9" name="Bent-Up Arrow 8">
            <a:extLst>
              <a:ext uri="{FF2B5EF4-FFF2-40B4-BE49-F238E27FC236}">
                <a16:creationId xmlns:a16="http://schemas.microsoft.com/office/drawing/2014/main" id="{5B26E365-3D4B-DB44-86B8-CF030D297709}"/>
              </a:ext>
            </a:extLst>
          </p:cNvPr>
          <p:cNvSpPr/>
          <p:nvPr/>
        </p:nvSpPr>
        <p:spPr>
          <a:xfrm>
            <a:off x="8173572" y="3622258"/>
            <a:ext cx="850392" cy="731520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Content Placeholder 11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64E8DF5-8BA3-CA4B-9C30-909C478BAF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75033" y="2689264"/>
            <a:ext cx="3857892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283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CD0C1-0E41-6349-A3C9-6D76662A1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269" y="647785"/>
            <a:ext cx="3727775" cy="794696"/>
          </a:xfrm>
        </p:spPr>
        <p:txBody>
          <a:bodyPr>
            <a:noAutofit/>
          </a:bodyPr>
          <a:lstStyle/>
          <a:p>
            <a:r>
              <a:rPr lang="en-US" sz="2200" dirty="0"/>
              <a:t>You can upvote </a:t>
            </a:r>
            <a:br>
              <a:rPr lang="en-US" sz="2200" dirty="0"/>
            </a:br>
            <a:r>
              <a:rPr lang="en-US" sz="2200" dirty="0"/>
              <a:t>by clicking </a:t>
            </a:r>
            <a:br>
              <a:rPr lang="en-US" sz="2200" dirty="0"/>
            </a:br>
            <a:r>
              <a:rPr lang="en-US" sz="2200" dirty="0"/>
              <a:t>“thumbs up” icon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ECF6FA12-BE80-5946-AF40-44B92B4B5D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31822" y="604126"/>
            <a:ext cx="4406484" cy="106190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Type in question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and then click send</a:t>
            </a:r>
          </a:p>
        </p:txBody>
      </p:sp>
      <p:pic>
        <p:nvPicPr>
          <p:cNvPr id="2052" name="Picture 4" descr="Zoom web client – Zoom Help Center">
            <a:extLst>
              <a:ext uri="{FF2B5EF4-FFF2-40B4-BE49-F238E27FC236}">
                <a16:creationId xmlns:a16="http://schemas.microsoft.com/office/drawing/2014/main" id="{5150A307-F540-8F46-B762-BDAF658CB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824" y="1709767"/>
            <a:ext cx="4142319" cy="453058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7A0E8B59-7D43-4348-82D0-CB57F8A0E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6857" y="1709767"/>
            <a:ext cx="3306210" cy="453058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5" name="Graphic 24" descr="Badge Question Mark">
            <a:extLst>
              <a:ext uri="{FF2B5EF4-FFF2-40B4-BE49-F238E27FC236}">
                <a16:creationId xmlns:a16="http://schemas.microsoft.com/office/drawing/2014/main" id="{DBEFB950-F21D-C149-9419-456EADE86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758" y="621775"/>
            <a:ext cx="914400" cy="914400"/>
          </a:xfrm>
          <a:prstGeom prst="rect">
            <a:avLst/>
          </a:prstGeom>
        </p:spPr>
      </p:pic>
      <p:pic>
        <p:nvPicPr>
          <p:cNvPr id="27" name="Graphic 26" descr="Thumbs up sign">
            <a:extLst>
              <a:ext uri="{FF2B5EF4-FFF2-40B4-BE49-F238E27FC236}">
                <a16:creationId xmlns:a16="http://schemas.microsoft.com/office/drawing/2014/main" id="{295B0204-106D-9D4A-A32D-45BFC62186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79869" y="61358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659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0266B-9996-5846-AB77-8C8B7098F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415" y="468271"/>
            <a:ext cx="10533185" cy="1898821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900" dirty="0"/>
            </a:br>
            <a:r>
              <a:rPr lang="en-US" sz="4000" dirty="0"/>
              <a:t>Next </a:t>
            </a:r>
            <a:br>
              <a:rPr lang="en-US" sz="4000" dirty="0"/>
            </a:br>
            <a:r>
              <a:rPr lang="en-US" sz="4000" dirty="0"/>
              <a:t>Southern California Water Dialogue Webinar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92DCD-F8FA-D34C-A07A-96D7047F751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en-US" sz="3600" dirty="0"/>
          </a:p>
          <a:p>
            <a:pPr marL="0" indent="0" algn="ctr">
              <a:lnSpc>
                <a:spcPct val="140000"/>
              </a:lnSpc>
              <a:spcAft>
                <a:spcPts val="600"/>
              </a:spcAft>
              <a:buNone/>
            </a:pPr>
            <a:r>
              <a:rPr lang="en-US" sz="3600" dirty="0"/>
              <a:t>Wednesday, June 22, 2022</a:t>
            </a:r>
            <a:br>
              <a:rPr lang="en-US" sz="3600" dirty="0"/>
            </a:br>
            <a:r>
              <a:rPr lang="en-US" sz="3600" dirty="0"/>
              <a:t>12</a:t>
            </a:r>
            <a:r>
              <a:rPr lang="en-US" sz="3600" dirty="0">
                <a:sym typeface="Wingdings" pitchFamily="2" charset="2"/>
              </a:rPr>
              <a:t>:00 – 1:30 pm</a:t>
            </a:r>
          </a:p>
          <a:p>
            <a:pPr marL="0" indent="0" algn="ctr">
              <a:buNone/>
            </a:pPr>
            <a:endParaRPr lang="en-US" sz="3600" dirty="0">
              <a:sym typeface="Wingdings" pitchFamily="2" charset="2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en-US" i="1" dirty="0">
                <a:solidFill>
                  <a:srgbClr val="FF0000"/>
                </a:solidFill>
                <a:sym typeface="Wingdings" pitchFamily="2" charset="2"/>
              </a:rPr>
              <a:t>Your feedback on today’s meeting is important to us. For the next ten minutes, you can use the Zoom Chat feature to send us any comments.</a:t>
            </a:r>
          </a:p>
          <a:p>
            <a:pPr marL="0" indent="0" algn="ctr">
              <a:buNone/>
            </a:pPr>
            <a:r>
              <a:rPr lang="en-US" i="1" dirty="0" err="1">
                <a:solidFill>
                  <a:srgbClr val="FF0000"/>
                </a:solidFill>
                <a:sym typeface="Wingdings" pitchFamily="2" charset="2"/>
              </a:rPr>
              <a:t>Socalwaterdialogue.org</a:t>
            </a:r>
            <a:r>
              <a:rPr lang="en-US" i="1" dirty="0">
                <a:solidFill>
                  <a:srgbClr val="FF0000"/>
                </a:solidFill>
                <a:sym typeface="Wingdings" pitchFamily="2" charset="2"/>
              </a:rPr>
              <a:t>  </a:t>
            </a:r>
            <a:endParaRPr lang="en-US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93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01073-2865-B041-9C38-2FA98D861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7E65C-8416-754B-8A5E-03E81732CC0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43150" y="2321825"/>
            <a:ext cx="9975598" cy="3424107"/>
          </a:xfrm>
        </p:spPr>
        <p:txBody>
          <a:bodyPr/>
          <a:lstStyle/>
          <a:p>
            <a:pPr marL="41148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Announcements and Introduction of Speaker</a:t>
            </a:r>
          </a:p>
          <a:p>
            <a:pPr marL="41148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Topic overview – by Conner Everts</a:t>
            </a:r>
          </a:p>
          <a:p>
            <a:pPr marL="41148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Discussion</a:t>
            </a:r>
          </a:p>
          <a:p>
            <a:pPr marL="41148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Dialogue (Q/A) – Led by Dee Zinke</a:t>
            </a:r>
          </a:p>
          <a:p>
            <a:pPr marL="411480"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Concluding remarks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043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72DF6-3787-AD43-BE38-B58A4798E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Speaker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4783C-8A41-D648-93B0-AC5851C76D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069887"/>
            <a:ext cx="6096000" cy="1590394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Adel Hagekhalil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General Manager, Metropolitan Water District of Southern California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EB09EC-FA56-4EE3-9124-AAC6DB2B1383}"/>
              </a:ext>
            </a:extLst>
          </p:cNvPr>
          <p:cNvSpPr txBox="1"/>
          <p:nvPr/>
        </p:nvSpPr>
        <p:spPr>
          <a:xfrm>
            <a:off x="799249" y="1132689"/>
            <a:ext cx="5114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Mami Hara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Chief Executive Officer, US Water Alliance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51112-AF54-48CA-ABB8-7FDBC77AE4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51529"/>
            <a:ext cx="4341346" cy="43413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F52A5-FCF2-4872-950B-F05A9A44D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998" y="2151529"/>
            <a:ext cx="3192816" cy="444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31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C11AA0F-CAA2-CF49-9334-2774AEA094A3}"/>
              </a:ext>
            </a:extLst>
          </p:cNvPr>
          <p:cNvSpPr txBox="1"/>
          <p:nvPr/>
        </p:nvSpPr>
        <p:spPr>
          <a:xfrm>
            <a:off x="1994148" y="1590748"/>
            <a:ext cx="8290759" cy="135421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4400" b="1" spc="-60" dirty="0">
                <a:solidFill>
                  <a:srgbClr val="0054A6"/>
                </a:solidFill>
                <a:latin typeface="Calibri"/>
                <a:cs typeface="Calibri"/>
              </a:rPr>
              <a:t>One Water, One Future: The Need for Transformational Leadership </a:t>
            </a:r>
            <a:endParaRPr lang="en-US" sz="4400" b="1" spc="-60">
              <a:solidFill>
                <a:srgbClr val="0054A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uswa_new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4" y="6057900"/>
            <a:ext cx="1582674" cy="5600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94147" y="3073719"/>
            <a:ext cx="8311586" cy="13661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700"/>
              </a:lnSpc>
            </a:pP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Mami Hara</a:t>
            </a:r>
          </a:p>
          <a:p>
            <a:pPr>
              <a:lnSpc>
                <a:spcPts val="2700"/>
              </a:lnSpc>
            </a:pP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Chief Executive Officer </a:t>
            </a:r>
          </a:p>
          <a:p>
            <a:pPr>
              <a:lnSpc>
                <a:spcPts val="2700"/>
              </a:lnSpc>
            </a:pPr>
            <a:r>
              <a:rPr lang="en-US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 Water Alliance</a:t>
            </a:r>
            <a:endParaRPr lang="en-US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2700"/>
              </a:lnSpc>
            </a:pPr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 25, 2022</a:t>
            </a:r>
          </a:p>
        </p:txBody>
      </p:sp>
      <p:pic>
        <p:nvPicPr>
          <p:cNvPr id="3" name="Picture 2" descr="cover_images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902200"/>
            <a:ext cx="9144000" cy="1955800"/>
          </a:xfrm>
          <a:prstGeom prst="rect">
            <a:avLst/>
          </a:prstGeom>
        </p:spPr>
      </p:pic>
      <p:pic>
        <p:nvPicPr>
          <p:cNvPr id="2" name="Picture 1" descr="uswa_newlogo_colo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432" y="334433"/>
            <a:ext cx="2327810" cy="8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43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So Cal Water Dialogue PowerPoint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 Cal Water Dialogue PowerPoint Template" id="{38C6F747-6D3D-4646-9B7E-71B793BD2192}" vid="{DB6409FA-AACF-4A85-A20D-E9ADB1C5B8E9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WD">
  <a:themeElements>
    <a:clrScheme name="MWD 1">
      <a:dk1>
        <a:srgbClr val="1C2140"/>
      </a:dk1>
      <a:lt1>
        <a:srgbClr val="FEFFFE"/>
      </a:lt1>
      <a:dk2>
        <a:srgbClr val="595C5C"/>
      </a:dk2>
      <a:lt2>
        <a:srgbClr val="ECEDEC"/>
      </a:lt2>
      <a:accent1>
        <a:srgbClr val="FF9474"/>
      </a:accent1>
      <a:accent2>
        <a:srgbClr val="B94D00"/>
      </a:accent2>
      <a:accent3>
        <a:srgbClr val="7FBAF5"/>
      </a:accent3>
      <a:accent4>
        <a:srgbClr val="4795FF"/>
      </a:accent4>
      <a:accent5>
        <a:srgbClr val="FF9474"/>
      </a:accent5>
      <a:accent6>
        <a:srgbClr val="FF744A"/>
      </a:accent6>
      <a:hlink>
        <a:srgbClr val="FFA860"/>
      </a:hlink>
      <a:folHlink>
        <a:srgbClr val="FFA86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WD" id="{890C7B6B-FB9C-440B-BE32-587F39E9EF31}" vid="{9EB73CBA-11AE-432D-BCC3-BF1145743A71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1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FEC306"/>
    </a:accent4>
    <a:accent5>
      <a:srgbClr val="7030A0"/>
    </a:accent5>
    <a:accent6>
      <a:srgbClr val="DF5327"/>
    </a:accent6>
    <a:hlink>
      <a:srgbClr val="F59E00"/>
    </a:hlink>
    <a:folHlink>
      <a:srgbClr val="B2B2B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oncourse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Custom 11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FEC306"/>
    </a:accent4>
    <a:accent5>
      <a:srgbClr val="7030A0"/>
    </a:accent5>
    <a:accent6>
      <a:srgbClr val="DF5327"/>
    </a:accent6>
    <a:hlink>
      <a:srgbClr val="F59E00"/>
    </a:hlink>
    <a:folHlink>
      <a:srgbClr val="B2B2B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oncourse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Custom 11">
    <a:dk1>
      <a:srgbClr val="000000"/>
    </a:dk1>
    <a:lt1>
      <a:sysClr val="window" lastClr="FFFFFF"/>
    </a:lt1>
    <a:dk2>
      <a:srgbClr val="5E5E5E"/>
    </a:dk2>
    <a:lt2>
      <a:srgbClr val="DDDDDD"/>
    </a:lt2>
    <a:accent1>
      <a:srgbClr val="418AB3"/>
    </a:accent1>
    <a:accent2>
      <a:srgbClr val="A6B727"/>
    </a:accent2>
    <a:accent3>
      <a:srgbClr val="F69200"/>
    </a:accent3>
    <a:accent4>
      <a:srgbClr val="FEC306"/>
    </a:accent4>
    <a:accent5>
      <a:srgbClr val="7030A0"/>
    </a:accent5>
    <a:accent6>
      <a:srgbClr val="DF5327"/>
    </a:accent6>
    <a:hlink>
      <a:srgbClr val="F59E00"/>
    </a:hlink>
    <a:folHlink>
      <a:srgbClr val="B2B2B2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oncourse">
    <a:fillStyleLst>
      <a:solidFill>
        <a:schemeClr val="phClr"/>
      </a:solidFill>
      <a:gradFill rotWithShape="1">
        <a:gsLst>
          <a:gs pos="0">
            <a:schemeClr val="phClr">
              <a:tint val="62000"/>
              <a:satMod val="180000"/>
            </a:schemeClr>
          </a:gs>
          <a:gs pos="65000">
            <a:schemeClr val="phClr">
              <a:tint val="32000"/>
              <a:satMod val="250000"/>
            </a:schemeClr>
          </a:gs>
          <a:gs pos="100000">
            <a:schemeClr val="phClr">
              <a:tint val="23000"/>
              <a:satMod val="300000"/>
            </a:schemeClr>
          </a:gs>
        </a:gsLst>
        <a:lin ang="16200000" scaled="0"/>
      </a:gradFill>
      <a:gradFill rotWithShape="1">
        <a:gsLst>
          <a:gs pos="0">
            <a:schemeClr val="phClr">
              <a:shade val="15000"/>
              <a:satMod val="180000"/>
            </a:schemeClr>
          </a:gs>
          <a:gs pos="50000">
            <a:schemeClr val="phClr">
              <a:shade val="45000"/>
              <a:satMod val="170000"/>
            </a:schemeClr>
          </a:gs>
          <a:gs pos="70000">
            <a:schemeClr val="phClr">
              <a:tint val="99000"/>
              <a:shade val="65000"/>
              <a:satMod val="155000"/>
            </a:schemeClr>
          </a:gs>
          <a:gs pos="100000">
            <a:schemeClr val="phClr">
              <a:tint val="95500"/>
              <a:shade val="100000"/>
              <a:satMod val="15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55000" cap="flat" cmpd="thickThin" algn="ctr">
        <a:solidFill>
          <a:schemeClr val="phClr"/>
        </a:solidFill>
        <a:prstDash val="solid"/>
      </a:ln>
      <a:ln w="63500" cap="flat" cmpd="thickThin" algn="ctr">
        <a:solidFill>
          <a:schemeClr val="phClr"/>
        </a:solidFill>
        <a:prstDash val="solid"/>
      </a:ln>
    </a:lnStyleLst>
    <a:effectStyleLst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phClr">
              <a:satMod val="30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F88A099B3AFB54D885BA7C54CA43035" ma:contentTypeVersion="3" ma:contentTypeDescription="Create a new document." ma:contentTypeScope="" ma:versionID="666d37cd8eae84888fbd416ba2e73418">
  <xsd:schema xmlns:xsd="http://www.w3.org/2001/XMLSchema" xmlns:xs="http://www.w3.org/2001/XMLSchema" xmlns:p="http://schemas.microsoft.com/office/2006/metadata/properties" xmlns:ns2="2d8c4b88-99e6-4e86-8d7d-c742e2d9b8d2" targetNamespace="http://schemas.microsoft.com/office/2006/metadata/properties" ma:root="true" ma:fieldsID="49d5abeb8e36dfe226415733ac78a5cd" ns2:_="">
    <xsd:import namespace="2d8c4b88-99e6-4e86-8d7d-c742e2d9b8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8c4b88-99e6-4e86-8d7d-c742e2d9b8d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FD204BE-A97C-48B1-90AF-3F0949F1D915}"/>
</file>

<file path=customXml/itemProps2.xml><?xml version="1.0" encoding="utf-8"?>
<ds:datastoreItem xmlns:ds="http://schemas.openxmlformats.org/officeDocument/2006/customXml" ds:itemID="{0594B586-621C-4861-A9F2-2CA1F0F16F9B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bb51908a-ccc1-4a23-9da3-007b5b64da80"/>
    <ds:schemaRef ds:uri="06455419-021e-4141-a13b-f04228fc7f3d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CC43EF7-A58C-4CEE-AA25-AA759FE5B1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1630</TotalTime>
  <Words>1663</Words>
  <Application>Microsoft Office PowerPoint</Application>
  <PresentationFormat>Widescreen</PresentationFormat>
  <Paragraphs>362</Paragraphs>
  <Slides>66</Slides>
  <Notes>54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66</vt:i4>
      </vt:variant>
    </vt:vector>
  </HeadingPairs>
  <TitlesOfParts>
    <vt:vector size="70" baseType="lpstr">
      <vt:lpstr>So Cal Water Dialogue PowerPoint Template</vt:lpstr>
      <vt:lpstr>Office Theme</vt:lpstr>
      <vt:lpstr>MWD</vt:lpstr>
      <vt:lpstr>1_Office Theme</vt:lpstr>
      <vt:lpstr> </vt:lpstr>
      <vt:lpstr>Southern California Water Dialogue Co-chairs </vt:lpstr>
      <vt:lpstr>Southern California Water Dialogue Steering Committee</vt:lpstr>
      <vt:lpstr>Webinar Ground Rules </vt:lpstr>
      <vt:lpstr>How to Ask A Question </vt:lpstr>
      <vt:lpstr>You can upvote  by clicking  “thumbs up” icon</vt:lpstr>
      <vt:lpstr> Agenda</vt:lpstr>
      <vt:lpstr>Speaker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 Supply Update &amp; Metropolitan’s One Water Initiative</vt:lpstr>
      <vt:lpstr>Metropolitan Water District of Southern California</vt:lpstr>
      <vt:lpstr>Northern California  </vt:lpstr>
      <vt:lpstr>PowerPoint Presentation</vt:lpstr>
      <vt:lpstr>The West Now Faces a Megadrought that Started in 2000 </vt:lpstr>
      <vt:lpstr>California is Getting  Warmer</vt:lpstr>
      <vt:lpstr>Drought Impacts State Water Project    </vt:lpstr>
      <vt:lpstr>Metropolitan Board Limits Water for  SWP Dependent Area  </vt:lpstr>
      <vt:lpstr>Insufficient Supplies for SWP Dependent Area    </vt:lpstr>
      <vt:lpstr>Framework of Emergency Water Conservation Program</vt:lpstr>
      <vt:lpstr> SWP Dependent Area     Demands Must Drop</vt:lpstr>
      <vt:lpstr>State Board Drought Emergency Regulation</vt:lpstr>
      <vt:lpstr>Long Term Solutions Are Needed</vt:lpstr>
      <vt:lpstr>Planning for the future requires a One Water Approach</vt:lpstr>
      <vt:lpstr>Water Resources Are Connected</vt:lpstr>
      <vt:lpstr>Metropolitan’s One Water Initiative</vt:lpstr>
      <vt:lpstr>Two Waters Reigned for a Century</vt:lpstr>
      <vt:lpstr>Integrating One Water into Planning</vt:lpstr>
      <vt:lpstr>  Definition</vt:lpstr>
      <vt:lpstr>PowerPoint Presentation</vt:lpstr>
      <vt:lpstr>Building the 4th Aqueduct</vt:lpstr>
      <vt:lpstr>Regional Recycled Water Program</vt:lpstr>
      <vt:lpstr>Expanding Storage</vt:lpstr>
      <vt:lpstr>Capturing Stormwater</vt:lpstr>
      <vt:lpstr>Making the Most of  Every Drop</vt:lpstr>
      <vt:lpstr>PowerPoint Presentation</vt:lpstr>
      <vt:lpstr>PowerPoint Presentation</vt:lpstr>
      <vt:lpstr>Question and Answer</vt:lpstr>
      <vt:lpstr>How to Ask a Question </vt:lpstr>
      <vt:lpstr>You can upvote  by clicking  “thumbs up” icon</vt:lpstr>
      <vt:lpstr> Next  Southern California Water Dialogue Webinar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Kathy Caldwell</dc:creator>
  <cp:lastModifiedBy>Hanson,Gary P</cp:lastModifiedBy>
  <cp:revision>34</cp:revision>
  <dcterms:created xsi:type="dcterms:W3CDTF">2020-10-26T19:08:40Z</dcterms:created>
  <dcterms:modified xsi:type="dcterms:W3CDTF">2022-06-23T18:13:11Z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0x010100AF88A099B3AFB54D885BA7C54CA43035</vt:lpwstr>
  </property>
</Properties>
</file>